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318" r:id="rId5"/>
    <p:sldId id="316" r:id="rId6"/>
    <p:sldId id="320" r:id="rId7"/>
    <p:sldId id="324" r:id="rId8"/>
    <p:sldId id="310" r:id="rId9"/>
    <p:sldId id="325" r:id="rId10"/>
    <p:sldId id="328" r:id="rId11"/>
    <p:sldId id="329" r:id="rId12"/>
    <p:sldId id="326" r:id="rId13"/>
    <p:sldId id="327" r:id="rId14"/>
    <p:sldId id="323"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p:cViewPr varScale="1">
        <p:scale>
          <a:sx n="109" d="100"/>
          <a:sy n="109" d="100"/>
        </p:scale>
        <p:origin x="440" y="5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List_Microsoft_Excelu.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haritacr-my.sharepoint.com/personal/lenka_hamsikova_charita_cz/Documents/Dokumenty/EON/Tabulky%20statistiky/Souhrn_&#269;erven_2024%20(automaticky%20ulo&#382;en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haritacr-my.sharepoint.com/personal/lenka_hamsikova_charita_cz/Documents/Dokumenty/EON/Tabulky%20statistiky/Souhrn_&#269;erven_2024%20(automaticky%20ulo&#382;eno).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List_Microsoft_Excelu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cs-CZ" sz="1800" b="1">
                <a:solidFill>
                  <a:schemeClr val="tx1">
                    <a:lumMod val="65000"/>
                    <a:lumOff val="35000"/>
                  </a:schemeClr>
                </a:solidFill>
              </a:rPr>
              <a:t>Kategorie</a:t>
            </a:r>
            <a:r>
              <a:rPr lang="cs-CZ" sz="1800" b="1" baseline="0">
                <a:solidFill>
                  <a:schemeClr val="tx1">
                    <a:lumMod val="65000"/>
                    <a:lumOff val="35000"/>
                  </a:schemeClr>
                </a:solidFill>
              </a:rPr>
              <a:t> obdarovaných</a:t>
            </a:r>
            <a:endParaRPr lang="en-US" sz="1800" b="1">
              <a:solidFill>
                <a:schemeClr val="tx1">
                  <a:lumMod val="65000"/>
                  <a:lumOff val="35000"/>
                </a:schemeClr>
              </a:solidFill>
            </a:endParaRPr>
          </a:p>
        </c:rich>
      </c:tx>
      <c:layout>
        <c:manualLayout>
          <c:xMode val="edge"/>
          <c:yMode val="edge"/>
          <c:x val="0.55943905639843794"/>
          <c:y val="2.813620810487694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solidFill>
                  <a:schemeClr val="tx1">
                    <a:lumMod val="65000"/>
                    <a:lumOff val="35000"/>
                  </a:schemeClr>
                </a:solidFill>
              </a:rPr>
              <a:t>Kategorie pomoci</a:t>
            </a:r>
          </a:p>
        </c:rich>
      </c:tx>
      <c:layout>
        <c:manualLayout>
          <c:xMode val="edge"/>
          <c:yMode val="edge"/>
          <c:x val="0.67153968841766054"/>
          <c:y val="2.6019080659150044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r>
              <a:rPr lang="cs-CZ" sz="1800" b="1">
                <a:solidFill>
                  <a:schemeClr val="tx1">
                    <a:lumMod val="65000"/>
                    <a:lumOff val="35000"/>
                  </a:schemeClr>
                </a:solidFill>
              </a:rPr>
              <a:t>Kategorie</a:t>
            </a:r>
            <a:r>
              <a:rPr lang="cs-CZ" sz="1800" b="1" baseline="0">
                <a:solidFill>
                  <a:schemeClr val="tx1">
                    <a:lumMod val="65000"/>
                    <a:lumOff val="35000"/>
                  </a:schemeClr>
                </a:solidFill>
              </a:rPr>
              <a:t> obdarovaných</a:t>
            </a:r>
            <a:endParaRPr lang="en-US" sz="1800" b="1">
              <a:solidFill>
                <a:schemeClr val="tx1">
                  <a:lumMod val="65000"/>
                  <a:lumOff val="35000"/>
                </a:schemeClr>
              </a:solidFill>
            </a:endParaRPr>
          </a:p>
        </c:rich>
      </c:tx>
      <c:layout>
        <c:manualLayout>
          <c:xMode val="edge"/>
          <c:yMode val="edge"/>
          <c:x val="0.55943905639843794"/>
          <c:y val="2.813620810487694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9999"/>
              </a:solidFill>
              <a:ln w="19050">
                <a:solidFill>
                  <a:schemeClr val="lt1"/>
                </a:solidFill>
              </a:ln>
              <a:effectLst/>
            </c:spPr>
            <c:extLst>
              <c:ext xmlns:c16="http://schemas.microsoft.com/office/drawing/2014/chart" uri="{C3380CC4-5D6E-409C-BE32-E72D297353CC}">
                <c16:uniqueId val="{00000001-D628-4354-9073-622AFBC05ECF}"/>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D628-4354-9073-622AFBC05E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28-4354-9073-622AFBC05ECF}"/>
              </c:ext>
            </c:extLst>
          </c:dPt>
          <c:dPt>
            <c:idx val="3"/>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7-D628-4354-9073-622AFBC05ECF}"/>
              </c:ext>
            </c:extLst>
          </c:dPt>
          <c:dLbls>
            <c:dLbl>
              <c:idx val="0"/>
              <c:layout>
                <c:manualLayout>
                  <c:x val="2.2067340306294231E-2"/>
                  <c:y val="1.587650165244795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582031975525659"/>
                      <c:h val="0.11153659116924809"/>
                    </c:manualLayout>
                  </c15:layout>
                </c:ext>
                <c:ext xmlns:c16="http://schemas.microsoft.com/office/drawing/2014/chart" uri="{C3380CC4-5D6E-409C-BE32-E72D297353CC}">
                  <c16:uniqueId val="{00000001-D628-4354-9073-622AFBC05ECF}"/>
                </c:ext>
              </c:extLst>
            </c:dLbl>
            <c:dLbl>
              <c:idx val="1"/>
              <c:dLblPos val="outEnd"/>
              <c:showLegendKey val="0"/>
              <c:showVal val="0"/>
              <c:showCatName val="1"/>
              <c:showSerName val="0"/>
              <c:showPercent val="1"/>
              <c:showBubbleSize val="0"/>
              <c:extLst>
                <c:ext xmlns:c15="http://schemas.microsoft.com/office/drawing/2012/chart" uri="{CE6537A1-D6FC-4f65-9D91-7224C49458BB}">
                  <c15:layout>
                    <c:manualLayout>
                      <c:w val="0.13392101739921436"/>
                      <c:h val="8.507575508183482E-2"/>
                    </c:manualLayout>
                  </c15:layout>
                </c:ext>
                <c:ext xmlns:c16="http://schemas.microsoft.com/office/drawing/2014/chart" uri="{C3380CC4-5D6E-409C-BE32-E72D297353CC}">
                  <c16:uniqueId val="{00000003-D628-4354-9073-622AFBC05ECF}"/>
                </c:ext>
              </c:extLst>
            </c:dLbl>
            <c:dLbl>
              <c:idx val="2"/>
              <c:layout>
                <c:manualLayout>
                  <c:x val="2.2901216235142668E-2"/>
                  <c:y val="7.9383550027440093E-3"/>
                </c:manualLayout>
              </c:layout>
              <c:spPr>
                <a:solidFill>
                  <a:srgbClr val="ED7D31">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cs-CZ"/>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529180408920962"/>
                      <c:h val="9.566008951680012E-2"/>
                    </c:manualLayout>
                  </c15:layout>
                </c:ext>
                <c:ext xmlns:c16="http://schemas.microsoft.com/office/drawing/2014/chart" uri="{C3380CC4-5D6E-409C-BE32-E72D297353CC}">
                  <c16:uniqueId val="{00000005-D628-4354-9073-622AFBC05ECF}"/>
                </c:ext>
              </c:extLst>
            </c:dLbl>
            <c:dLbl>
              <c:idx val="3"/>
              <c:layout>
                <c:manualLayout>
                  <c:x val="-2.459991249328089E-2"/>
                  <c:y val="1.270526420623950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055555555555556"/>
                      <c:h val="0.10886967225650092"/>
                    </c:manualLayout>
                  </c15:layout>
                </c:ext>
                <c:ext xmlns:c16="http://schemas.microsoft.com/office/drawing/2014/chart" uri="{C3380CC4-5D6E-409C-BE32-E72D297353CC}">
                  <c16:uniqueId val="{00000007-D628-4354-9073-622AFBC05ECF}"/>
                </c:ext>
              </c:extLst>
            </c:dLbl>
            <c:spPr>
              <a:solidFill>
                <a:srgbClr val="ED7D31">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cs-CZ"/>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List4!$B$2:$B$5</c:f>
              <c:strCache>
                <c:ptCount val="4"/>
                <c:pt idx="0">
                  <c:v>chudé rodiny</c:v>
                </c:pt>
                <c:pt idx="1">
                  <c:v>jednotlivci</c:v>
                </c:pt>
                <c:pt idx="2">
                  <c:v>samoživitelé</c:v>
                </c:pt>
                <c:pt idx="3">
                  <c:v>senioři</c:v>
                </c:pt>
              </c:strCache>
            </c:strRef>
          </c:cat>
          <c:val>
            <c:numRef>
              <c:f>List4!$C$2:$C$5</c:f>
              <c:numCache>
                <c:formatCode>General</c:formatCode>
                <c:ptCount val="4"/>
                <c:pt idx="0">
                  <c:v>161</c:v>
                </c:pt>
                <c:pt idx="1">
                  <c:v>146</c:v>
                </c:pt>
                <c:pt idx="2">
                  <c:v>336</c:v>
                </c:pt>
                <c:pt idx="3">
                  <c:v>62</c:v>
                </c:pt>
              </c:numCache>
            </c:numRef>
          </c:val>
          <c:extLst>
            <c:ext xmlns:c16="http://schemas.microsoft.com/office/drawing/2014/chart" uri="{C3380CC4-5D6E-409C-BE32-E72D297353CC}">
              <c16:uniqueId val="{00000008-D628-4354-9073-622AFBC05EC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solidFill>
                  <a:schemeClr val="tx1">
                    <a:lumMod val="65000"/>
                    <a:lumOff val="35000"/>
                  </a:schemeClr>
                </a:solidFill>
              </a:rPr>
              <a:t>Kategorie pomoci</a:t>
            </a:r>
          </a:p>
        </c:rich>
      </c:tx>
      <c:layout>
        <c:manualLayout>
          <c:xMode val="edge"/>
          <c:yMode val="edge"/>
          <c:x val="0.67153968841766054"/>
          <c:y val="2.6019080659150044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dPt>
            <c:idx val="0"/>
            <c:bubble3D val="0"/>
            <c:spPr>
              <a:solidFill>
                <a:srgbClr val="009999"/>
              </a:solidFill>
              <a:ln w="19050">
                <a:solidFill>
                  <a:schemeClr val="lt1"/>
                </a:solidFill>
              </a:ln>
              <a:effectLst/>
            </c:spPr>
            <c:extLst>
              <c:ext xmlns:c16="http://schemas.microsoft.com/office/drawing/2014/chart" uri="{C3380CC4-5D6E-409C-BE32-E72D297353CC}">
                <c16:uniqueId val="{00000001-5026-4813-80CA-E0ABB8368400}"/>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5026-4813-80CA-E0ABB83684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26-4813-80CA-E0ABB8368400}"/>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5026-4813-80CA-E0ABB8368400}"/>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9-5026-4813-80CA-E0ABB8368400}"/>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B-5026-4813-80CA-E0ABB8368400}"/>
              </c:ext>
            </c:extLst>
          </c:dPt>
          <c:dLbls>
            <c:dLbl>
              <c:idx val="0"/>
              <c:layout>
                <c:manualLayout>
                  <c:x val="5.4966635901220195E-2"/>
                  <c:y val="9.40829403264751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026-4813-80CA-E0ABB8368400}"/>
                </c:ext>
              </c:extLst>
            </c:dLbl>
            <c:dLbl>
              <c:idx val="1"/>
              <c:layout>
                <c:manualLayout>
                  <c:x val="1.8396510700640519E-2"/>
                  <c:y val="-1.806373934004489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706423299810295"/>
                      <c:h val="8.7168472978171749E-2"/>
                    </c:manualLayout>
                  </c15:layout>
                </c:ext>
                <c:ext xmlns:c16="http://schemas.microsoft.com/office/drawing/2014/chart" uri="{C3380CC4-5D6E-409C-BE32-E72D297353CC}">
                  <c16:uniqueId val="{00000003-5026-4813-80CA-E0ABB8368400}"/>
                </c:ext>
              </c:extLst>
            </c:dLbl>
            <c:dLbl>
              <c:idx val="2"/>
              <c:layout>
                <c:manualLayout>
                  <c:x val="-2.5520223811280805E-2"/>
                  <c:y val="5.226830018137511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026-4813-80CA-E0ABB8368400}"/>
                </c:ext>
              </c:extLst>
            </c:dLbl>
            <c:dLbl>
              <c:idx val="3"/>
              <c:layout>
                <c:manualLayout>
                  <c:x val="5.9889055812002972E-3"/>
                  <c:y val="0.1393438929018413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136232816195001"/>
                      <c:h val="0.12637396908213877"/>
                    </c:manualLayout>
                  </c15:layout>
                </c:ext>
                <c:ext xmlns:c16="http://schemas.microsoft.com/office/drawing/2014/chart" uri="{C3380CC4-5D6E-409C-BE32-E72D297353CC}">
                  <c16:uniqueId val="{00000007-5026-4813-80CA-E0ABB8368400}"/>
                </c:ext>
              </c:extLst>
            </c:dLbl>
            <c:dLbl>
              <c:idx val="4"/>
              <c:layout>
                <c:manualLayout>
                  <c:x val="-4.125412541254125E-3"/>
                  <c:y val="-2.8910089621278067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87064720251553"/>
                      <c:h val="0.136669375564828"/>
                    </c:manualLayout>
                  </c15:layout>
                </c:ext>
                <c:ext xmlns:c16="http://schemas.microsoft.com/office/drawing/2014/chart" uri="{C3380CC4-5D6E-409C-BE32-E72D297353CC}">
                  <c16:uniqueId val="{00000009-5026-4813-80CA-E0ABB8368400}"/>
                </c:ext>
              </c:extLst>
            </c:dLbl>
            <c:dLbl>
              <c:idx val="5"/>
              <c:layout>
                <c:manualLayout>
                  <c:x val="5.8054644812121768E-2"/>
                  <c:y val="-1.41773648627792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509862009823031"/>
                      <c:h val="8.7168472978171749E-2"/>
                    </c:manualLayout>
                  </c15:layout>
                </c:ext>
                <c:ext xmlns:c16="http://schemas.microsoft.com/office/drawing/2014/chart" uri="{C3380CC4-5D6E-409C-BE32-E72D297353CC}">
                  <c16:uniqueId val="{0000000B-5026-4813-80CA-E0ABB8368400}"/>
                </c:ext>
              </c:extLst>
            </c:dLbl>
            <c:spPr>
              <a:solidFill>
                <a:srgbClr val="ED7D31">
                  <a:lumMod val="40000"/>
                  <a:lumOff val="6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cs-CZ"/>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List4!$O$2:$O$7</c:f>
              <c:strCache>
                <c:ptCount val="6"/>
                <c:pt idx="0">
                  <c:v>energie</c:v>
                </c:pt>
                <c:pt idx="1">
                  <c:v>náklady na bydlení</c:v>
                </c:pt>
                <c:pt idx="2">
                  <c:v>vybavení bytu</c:v>
                </c:pt>
                <c:pt idx="3">
                  <c:v>školní potřeby, obědy, kroužky pro děti</c:v>
                </c:pt>
                <c:pt idx="4">
                  <c:v>ošacení, obuv, potravinová pomoc, léky</c:v>
                </c:pt>
                <c:pt idx="5">
                  <c:v>ostaní účely</c:v>
                </c:pt>
              </c:strCache>
            </c:strRef>
          </c:cat>
          <c:val>
            <c:numRef>
              <c:f>List4!$P$2:$P$7</c:f>
              <c:numCache>
                <c:formatCode>General</c:formatCode>
                <c:ptCount val="6"/>
                <c:pt idx="0">
                  <c:v>73</c:v>
                </c:pt>
                <c:pt idx="1">
                  <c:v>103</c:v>
                </c:pt>
                <c:pt idx="2">
                  <c:v>36</c:v>
                </c:pt>
                <c:pt idx="3">
                  <c:v>72</c:v>
                </c:pt>
                <c:pt idx="4">
                  <c:v>37</c:v>
                </c:pt>
                <c:pt idx="5">
                  <c:v>14</c:v>
                </c:pt>
              </c:numCache>
            </c:numRef>
          </c:val>
          <c:extLst>
            <c:ext xmlns:c16="http://schemas.microsoft.com/office/drawing/2014/chart" uri="{C3380CC4-5D6E-409C-BE32-E72D297353CC}">
              <c16:uniqueId val="{0000000C-5026-4813-80CA-E0ABB836840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5BCFF-1D9A-46FC-BC1F-155C1F5AAA6E}" type="datetimeFigureOut">
              <a:rPr lang="en-US" smtClean="0"/>
              <a:t>3/27/25</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F6963-2DBC-4DE9-8FF4-D601E27B4FA9}" type="slidenum">
              <a:rPr lang="en-US" smtClean="0"/>
              <a:t>‹#›</a:t>
            </a:fld>
            <a:endParaRPr lang="en-US"/>
          </a:p>
        </p:txBody>
      </p:sp>
    </p:spTree>
    <p:extLst>
      <p:ext uri="{BB962C8B-B14F-4D97-AF65-F5344CB8AC3E}">
        <p14:creationId xmlns:p14="http://schemas.microsoft.com/office/powerpoint/2010/main" val="199517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4939E-7D15-4915-808D-C4B63D48DA99}"/>
              </a:ext>
            </a:extLst>
          </p:cNvPr>
          <p:cNvSpPr>
            <a:spLocks noGrp="1"/>
          </p:cNvSpPr>
          <p:nvPr>
            <p:ph type="ctrTitle"/>
          </p:nvPr>
        </p:nvSpPr>
        <p:spPr>
          <a:xfrm>
            <a:off x="4655126" y="2929777"/>
            <a:ext cx="7056581" cy="2023617"/>
          </a:xfrm>
        </p:spPr>
        <p:txBody>
          <a:bodyPr anchor="b"/>
          <a:lstStyle>
            <a:lvl1pPr algn="l">
              <a:lnSpc>
                <a:spcPct val="80000"/>
              </a:lnSpc>
              <a:defRPr sz="6000"/>
            </a:lvl1pPr>
          </a:lstStyle>
          <a:p>
            <a:r>
              <a:rPr lang="cs-CZ"/>
              <a:t>Kliknutím lze upravit styl.</a:t>
            </a:r>
            <a:endParaRPr lang="en-US" dirty="0"/>
          </a:p>
        </p:txBody>
      </p:sp>
      <p:sp>
        <p:nvSpPr>
          <p:cNvPr id="3" name="Podnadpis 2">
            <a:extLst>
              <a:ext uri="{FF2B5EF4-FFF2-40B4-BE49-F238E27FC236}">
                <a16:creationId xmlns:a16="http://schemas.microsoft.com/office/drawing/2014/main" id="{C1F415B0-2C2D-478F-8CE1-BA26C17E8915}"/>
              </a:ext>
            </a:extLst>
          </p:cNvPr>
          <p:cNvSpPr>
            <a:spLocks noGrp="1"/>
          </p:cNvSpPr>
          <p:nvPr>
            <p:ph type="subTitle" idx="1"/>
          </p:nvPr>
        </p:nvSpPr>
        <p:spPr>
          <a:xfrm>
            <a:off x="4655126" y="5126750"/>
            <a:ext cx="7056581" cy="103764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5" name="Zástupný symbol obrázku 4">
            <a:extLst>
              <a:ext uri="{FF2B5EF4-FFF2-40B4-BE49-F238E27FC236}">
                <a16:creationId xmlns:a16="http://schemas.microsoft.com/office/drawing/2014/main" id="{45328696-8975-431A-8E9E-21E87698C760}"/>
              </a:ext>
            </a:extLst>
          </p:cNvPr>
          <p:cNvSpPr>
            <a:spLocks noGrp="1"/>
          </p:cNvSpPr>
          <p:nvPr>
            <p:ph type="pic" sz="quarter" idx="10"/>
          </p:nvPr>
        </p:nvSpPr>
        <p:spPr>
          <a:xfrm>
            <a:off x="0" y="1"/>
            <a:ext cx="3999345" cy="6858000"/>
          </a:xfrm>
          <a:solidFill>
            <a:schemeClr val="accent5"/>
          </a:solidFill>
        </p:spPr>
        <p:txBody>
          <a:bodyPr/>
          <a:lstStyle/>
          <a:p>
            <a:r>
              <a:rPr lang="cs-CZ"/>
              <a:t>Kliknutím na ikonu přidáte obrázek.</a:t>
            </a:r>
            <a:endParaRPr lang="en-US"/>
          </a:p>
        </p:txBody>
      </p:sp>
      <p:pic>
        <p:nvPicPr>
          <p:cNvPr id="7" name="Grafický objekt 6">
            <a:extLst>
              <a:ext uri="{FF2B5EF4-FFF2-40B4-BE49-F238E27FC236}">
                <a16:creationId xmlns:a16="http://schemas.microsoft.com/office/drawing/2014/main" id="{08798F3B-CA3F-43A5-8FCF-13876B2D83A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15" t="34344" r="16802" b="33795"/>
          <a:stretch/>
        </p:blipFill>
        <p:spPr>
          <a:xfrm>
            <a:off x="8900160" y="407018"/>
            <a:ext cx="2814320" cy="812863"/>
          </a:xfrm>
          <a:prstGeom prst="rect">
            <a:avLst/>
          </a:prstGeom>
        </p:spPr>
      </p:pic>
    </p:spTree>
    <p:extLst>
      <p:ext uri="{BB962C8B-B14F-4D97-AF65-F5344CB8AC3E}">
        <p14:creationId xmlns:p14="http://schemas.microsoft.com/office/powerpoint/2010/main" val="119052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a obsahy (2:1) s obrázkem">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BB2C43E0-7A26-4BD2-85F5-5E09CB12E51C}"/>
              </a:ext>
            </a:extLst>
          </p:cNvPr>
          <p:cNvSpPr>
            <a:spLocks noGrp="1"/>
          </p:cNvSpPr>
          <p:nvPr>
            <p:ph type="dt" sz="half" idx="14"/>
          </p:nvPr>
        </p:nvSpPr>
        <p:spPr/>
        <p:txBody>
          <a:bodyPr/>
          <a:lstStyle/>
          <a:p>
            <a:fld id="{A475F343-7A4D-4EA0-85B0-494A818BE9AE}" type="datetime1">
              <a:rPr lang="en-US" smtClean="0"/>
              <a:t>3/27/25</a:t>
            </a:fld>
            <a:endParaRPr lang="en-US" dirty="0"/>
          </a:p>
        </p:txBody>
      </p:sp>
      <p:sp>
        <p:nvSpPr>
          <p:cNvPr id="5" name="Zástupný symbol pro zápatí 4">
            <a:extLst>
              <a:ext uri="{FF2B5EF4-FFF2-40B4-BE49-F238E27FC236}">
                <a16:creationId xmlns:a16="http://schemas.microsoft.com/office/drawing/2014/main" id="{5918BD28-A73A-4702-BFDC-000ED9D19EC2}"/>
              </a:ext>
            </a:extLst>
          </p:cNvPr>
          <p:cNvSpPr>
            <a:spLocks noGrp="1"/>
          </p:cNvSpPr>
          <p:nvPr>
            <p:ph type="ftr" sz="quarter" idx="15"/>
          </p:nvPr>
        </p:nvSpPr>
        <p:spPr/>
        <p:txBody>
          <a:bodyPr/>
          <a:lstStyle/>
          <a:p>
            <a:endParaRPr lang="en-US" dirty="0"/>
          </a:p>
        </p:txBody>
      </p:sp>
      <p:sp>
        <p:nvSpPr>
          <p:cNvPr id="7" name="Zástupný symbol pro číslo snímku 6">
            <a:extLst>
              <a:ext uri="{FF2B5EF4-FFF2-40B4-BE49-F238E27FC236}">
                <a16:creationId xmlns:a16="http://schemas.microsoft.com/office/drawing/2014/main" id="{EBA36746-BBA5-421A-9C75-9005DED8F0EC}"/>
              </a:ext>
            </a:extLst>
          </p:cNvPr>
          <p:cNvSpPr>
            <a:spLocks noGrp="1"/>
          </p:cNvSpPr>
          <p:nvPr>
            <p:ph type="sldNum" sz="quarter" idx="16"/>
          </p:nvPr>
        </p:nvSpPr>
        <p:spPr/>
        <p:txBody>
          <a:bodyPr/>
          <a:lstStyle/>
          <a:p>
            <a:fld id="{61203244-35F5-4979-8FBD-43B77FA08E56}" type="slidenum">
              <a:rPr lang="en-US" smtClean="0"/>
              <a:t>‹#›</a:t>
            </a:fld>
            <a:endParaRPr lang="en-US"/>
          </a:p>
        </p:txBody>
      </p:sp>
      <p:sp>
        <p:nvSpPr>
          <p:cNvPr id="12" name="Zástupný symbol obrázku 11">
            <a:extLst>
              <a:ext uri="{FF2B5EF4-FFF2-40B4-BE49-F238E27FC236}">
                <a16:creationId xmlns:a16="http://schemas.microsoft.com/office/drawing/2014/main" id="{A6B7D07B-A992-46C1-8EEB-88E3799DAFB7}"/>
              </a:ext>
            </a:extLst>
          </p:cNvPr>
          <p:cNvSpPr>
            <a:spLocks noGrp="1"/>
          </p:cNvSpPr>
          <p:nvPr>
            <p:ph type="pic" sz="quarter" idx="19"/>
          </p:nvPr>
        </p:nvSpPr>
        <p:spPr>
          <a:xfrm>
            <a:off x="7858125" y="0"/>
            <a:ext cx="4333875" cy="6858000"/>
          </a:xfrm>
          <a:solidFill>
            <a:schemeClr val="accent2"/>
          </a:solidFill>
          <a:ln>
            <a:noFill/>
          </a:ln>
        </p:spPr>
        <p:txBody>
          <a:bodyPr/>
          <a:lstStyle/>
          <a:p>
            <a:r>
              <a:rPr lang="cs-CZ"/>
              <a:t>Kliknutím na ikonu přidáte obrázek.</a:t>
            </a:r>
            <a:endParaRPr lang="en-US"/>
          </a:p>
        </p:txBody>
      </p:sp>
      <p:sp>
        <p:nvSpPr>
          <p:cNvPr id="9" name="Zástupný symbol pro obsah 2">
            <a:extLst>
              <a:ext uri="{FF2B5EF4-FFF2-40B4-BE49-F238E27FC236}">
                <a16:creationId xmlns:a16="http://schemas.microsoft.com/office/drawing/2014/main" id="{5ABEE858-1A55-4C42-B770-8A72D5C00EEA}"/>
              </a:ext>
            </a:extLst>
          </p:cNvPr>
          <p:cNvSpPr>
            <a:spLocks noGrp="1"/>
          </p:cNvSpPr>
          <p:nvPr>
            <p:ph sz="half" idx="1"/>
          </p:nvPr>
        </p:nvSpPr>
        <p:spPr>
          <a:xfrm>
            <a:off x="649285" y="1844674"/>
            <a:ext cx="6766790" cy="43211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0" name="Nadpis 1">
            <a:extLst>
              <a:ext uri="{FF2B5EF4-FFF2-40B4-BE49-F238E27FC236}">
                <a16:creationId xmlns:a16="http://schemas.microsoft.com/office/drawing/2014/main" id="{07E3B883-7536-4AD5-ADF2-1C6658901AB6}"/>
              </a:ext>
            </a:extLst>
          </p:cNvPr>
          <p:cNvSpPr>
            <a:spLocks noGrp="1"/>
          </p:cNvSpPr>
          <p:nvPr>
            <p:ph type="title"/>
          </p:nvPr>
        </p:nvSpPr>
        <p:spPr>
          <a:xfrm>
            <a:off x="650011" y="471055"/>
            <a:ext cx="6766789" cy="642128"/>
          </a:xfrm>
        </p:spPr>
        <p:txBody>
          <a:bodyPr/>
          <a:lstStyle/>
          <a:p>
            <a:r>
              <a:rPr lang="cs-CZ"/>
              <a:t>Kliknutím lze upravit styl.</a:t>
            </a:r>
            <a:endParaRPr lang="en-US"/>
          </a:p>
        </p:txBody>
      </p:sp>
      <p:sp>
        <p:nvSpPr>
          <p:cNvPr id="15" name="Zástupný text 7">
            <a:extLst>
              <a:ext uri="{FF2B5EF4-FFF2-40B4-BE49-F238E27FC236}">
                <a16:creationId xmlns:a16="http://schemas.microsoft.com/office/drawing/2014/main" id="{D668BD31-701D-4494-A631-F1461A237420}"/>
              </a:ext>
            </a:extLst>
          </p:cNvPr>
          <p:cNvSpPr>
            <a:spLocks noGrp="1"/>
          </p:cNvSpPr>
          <p:nvPr>
            <p:ph type="body" sz="quarter" idx="20"/>
          </p:nvPr>
        </p:nvSpPr>
        <p:spPr>
          <a:xfrm>
            <a:off x="650010" y="1025680"/>
            <a:ext cx="6766790" cy="439738"/>
          </a:xfrm>
        </p:spPr>
        <p:txBody>
          <a:bodyPr>
            <a:normAutofit/>
          </a:bodyPr>
          <a:lstStyle>
            <a:lvl1pPr marL="0" indent="0">
              <a:buNone/>
              <a:defRPr sz="1800">
                <a:solidFill>
                  <a:schemeClr val="tx2"/>
                </a:solidFill>
              </a:defRPr>
            </a:lvl1pPr>
          </a:lstStyle>
          <a:p>
            <a:pPr lvl="0"/>
            <a:r>
              <a:rPr lang="cs-CZ"/>
              <a:t>Upravte styly předlohy textu.</a:t>
            </a:r>
          </a:p>
        </p:txBody>
      </p:sp>
    </p:spTree>
    <p:extLst>
      <p:ext uri="{BB962C8B-B14F-4D97-AF65-F5344CB8AC3E}">
        <p14:creationId xmlns:p14="http://schemas.microsoft.com/office/powerpoint/2010/main" val="147099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44939E-7D15-4915-808D-C4B63D48DA99}"/>
              </a:ext>
            </a:extLst>
          </p:cNvPr>
          <p:cNvSpPr>
            <a:spLocks noGrp="1"/>
          </p:cNvSpPr>
          <p:nvPr>
            <p:ph type="ctrTitle" hasCustomPrompt="1"/>
          </p:nvPr>
        </p:nvSpPr>
        <p:spPr>
          <a:xfrm>
            <a:off x="1136071" y="2098504"/>
            <a:ext cx="7056581" cy="2023617"/>
          </a:xfrm>
        </p:spPr>
        <p:txBody>
          <a:bodyPr anchor="b"/>
          <a:lstStyle>
            <a:lvl1pPr algn="l">
              <a:lnSpc>
                <a:spcPct val="80000"/>
              </a:lnSpc>
              <a:defRPr sz="6000"/>
            </a:lvl1pPr>
          </a:lstStyle>
          <a:p>
            <a:r>
              <a:rPr lang="cs-CZ" dirty="0"/>
              <a:t>Děkuji za pozornost</a:t>
            </a:r>
            <a:endParaRPr lang="en-US" dirty="0"/>
          </a:p>
        </p:txBody>
      </p:sp>
      <p:sp>
        <p:nvSpPr>
          <p:cNvPr id="3" name="Podnadpis 2">
            <a:extLst>
              <a:ext uri="{FF2B5EF4-FFF2-40B4-BE49-F238E27FC236}">
                <a16:creationId xmlns:a16="http://schemas.microsoft.com/office/drawing/2014/main" id="{C1F415B0-2C2D-478F-8CE1-BA26C17E8915}"/>
              </a:ext>
            </a:extLst>
          </p:cNvPr>
          <p:cNvSpPr>
            <a:spLocks noGrp="1"/>
          </p:cNvSpPr>
          <p:nvPr>
            <p:ph type="subTitle" idx="1" hasCustomPrompt="1"/>
          </p:nvPr>
        </p:nvSpPr>
        <p:spPr>
          <a:xfrm>
            <a:off x="1136071" y="4295477"/>
            <a:ext cx="7056581" cy="1037641"/>
          </a:xfrm>
        </p:spPr>
        <p:txBody>
          <a:bodyPr/>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Jméno Příjmení</a:t>
            </a:r>
            <a:br>
              <a:rPr lang="cs-CZ" dirty="0"/>
            </a:br>
            <a:r>
              <a:rPr lang="cs-CZ" dirty="0"/>
              <a:t>Případně nějaký kontakt na Vás</a:t>
            </a:r>
          </a:p>
        </p:txBody>
      </p:sp>
      <p:pic>
        <p:nvPicPr>
          <p:cNvPr id="7" name="Grafický objekt 6">
            <a:extLst>
              <a:ext uri="{FF2B5EF4-FFF2-40B4-BE49-F238E27FC236}">
                <a16:creationId xmlns:a16="http://schemas.microsoft.com/office/drawing/2014/main" id="{08798F3B-CA3F-43A5-8FCF-13876B2D83A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15" t="34344" r="16802" b="33795"/>
          <a:stretch/>
        </p:blipFill>
        <p:spPr>
          <a:xfrm>
            <a:off x="8900160" y="407018"/>
            <a:ext cx="2814320" cy="812863"/>
          </a:xfrm>
          <a:prstGeom prst="rect">
            <a:avLst/>
          </a:prstGeom>
        </p:spPr>
      </p:pic>
      <p:sp>
        <p:nvSpPr>
          <p:cNvPr id="4" name="Zástupný symbol pro datum 3">
            <a:extLst>
              <a:ext uri="{FF2B5EF4-FFF2-40B4-BE49-F238E27FC236}">
                <a16:creationId xmlns:a16="http://schemas.microsoft.com/office/drawing/2014/main" id="{6BF2DAAC-9E5E-400D-B4B6-F01A4A48C0FC}"/>
              </a:ext>
            </a:extLst>
          </p:cNvPr>
          <p:cNvSpPr>
            <a:spLocks noGrp="1"/>
          </p:cNvSpPr>
          <p:nvPr>
            <p:ph type="dt" sz="half" idx="10"/>
          </p:nvPr>
        </p:nvSpPr>
        <p:spPr/>
        <p:txBody>
          <a:bodyPr/>
          <a:lstStyle/>
          <a:p>
            <a:fld id="{D16AAB41-9514-4C87-8E70-4703DCAA0D94}" type="datetime1">
              <a:rPr lang="en-US" smtClean="0"/>
              <a:t>3/27/25</a:t>
            </a:fld>
            <a:endParaRPr lang="en-US" dirty="0"/>
          </a:p>
        </p:txBody>
      </p:sp>
      <p:sp>
        <p:nvSpPr>
          <p:cNvPr id="5" name="Zástupný symbol pro zápatí 4">
            <a:extLst>
              <a:ext uri="{FF2B5EF4-FFF2-40B4-BE49-F238E27FC236}">
                <a16:creationId xmlns:a16="http://schemas.microsoft.com/office/drawing/2014/main" id="{0A92E2D7-231F-4165-B541-0C4AC01A94FE}"/>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B980921-972F-40E9-8657-5DA1DED17358}"/>
              </a:ext>
            </a:extLst>
          </p:cNvPr>
          <p:cNvSpPr>
            <a:spLocks noGrp="1"/>
          </p:cNvSpPr>
          <p:nvPr>
            <p:ph type="sldNum" sz="quarter" idx="12"/>
          </p:nvPr>
        </p:nvSpPr>
        <p:spPr/>
        <p:txBody>
          <a:bodyPr/>
          <a:lstStyle/>
          <a:p>
            <a:fld id="{61203244-35F5-4979-8FBD-43B77FA08E56}" type="slidenum">
              <a:rPr lang="en-US" smtClean="0"/>
              <a:t>‹#›</a:t>
            </a:fld>
            <a:endParaRPr lang="en-US"/>
          </a:p>
        </p:txBody>
      </p:sp>
    </p:spTree>
    <p:extLst>
      <p:ext uri="{BB962C8B-B14F-4D97-AF65-F5344CB8AC3E}">
        <p14:creationId xmlns:p14="http://schemas.microsoft.com/office/powerpoint/2010/main" val="173218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1A691F-030F-4C58-ACBD-822CC7C29EA0}"/>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84D0B1EF-ED42-4406-AE3F-89220DA39C90}"/>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Zástupný text 7">
            <a:extLst>
              <a:ext uri="{FF2B5EF4-FFF2-40B4-BE49-F238E27FC236}">
                <a16:creationId xmlns:a16="http://schemas.microsoft.com/office/drawing/2014/main" id="{3914A736-6454-402F-918C-0431EFF87D1C}"/>
              </a:ext>
            </a:extLst>
          </p:cNvPr>
          <p:cNvSpPr>
            <a:spLocks noGrp="1"/>
          </p:cNvSpPr>
          <p:nvPr>
            <p:ph type="body" sz="quarter" idx="13"/>
          </p:nvPr>
        </p:nvSpPr>
        <p:spPr>
          <a:xfrm>
            <a:off x="650009" y="1025680"/>
            <a:ext cx="10891980" cy="439738"/>
          </a:xfrm>
        </p:spPr>
        <p:txBody>
          <a:bodyPr>
            <a:normAutofit/>
          </a:bodyPr>
          <a:lstStyle>
            <a:lvl1pPr marL="0" indent="0">
              <a:buNone/>
              <a:defRPr sz="1800">
                <a:solidFill>
                  <a:schemeClr val="tx2"/>
                </a:solidFill>
              </a:defRPr>
            </a:lvl1pPr>
          </a:lstStyle>
          <a:p>
            <a:pPr lvl="0"/>
            <a:r>
              <a:rPr lang="cs-CZ"/>
              <a:t>Upravte styly předlohy textu.</a:t>
            </a:r>
          </a:p>
        </p:txBody>
      </p:sp>
      <p:sp>
        <p:nvSpPr>
          <p:cNvPr id="7" name="Zástupný symbol pro datum 6">
            <a:extLst>
              <a:ext uri="{FF2B5EF4-FFF2-40B4-BE49-F238E27FC236}">
                <a16:creationId xmlns:a16="http://schemas.microsoft.com/office/drawing/2014/main" id="{649145EC-2D0F-4E3B-81B0-72BC2A71A7F2}"/>
              </a:ext>
            </a:extLst>
          </p:cNvPr>
          <p:cNvSpPr>
            <a:spLocks noGrp="1"/>
          </p:cNvSpPr>
          <p:nvPr>
            <p:ph type="dt" sz="half" idx="14"/>
          </p:nvPr>
        </p:nvSpPr>
        <p:spPr/>
        <p:txBody>
          <a:bodyPr/>
          <a:lstStyle/>
          <a:p>
            <a:fld id="{D16AAB41-9514-4C87-8E70-4703DCAA0D94}" type="datetime1">
              <a:rPr lang="en-US" smtClean="0"/>
              <a:t>3/27/25</a:t>
            </a:fld>
            <a:endParaRPr lang="en-US" dirty="0"/>
          </a:p>
        </p:txBody>
      </p:sp>
      <p:sp>
        <p:nvSpPr>
          <p:cNvPr id="10" name="Zástupný symbol pro zápatí 9">
            <a:extLst>
              <a:ext uri="{FF2B5EF4-FFF2-40B4-BE49-F238E27FC236}">
                <a16:creationId xmlns:a16="http://schemas.microsoft.com/office/drawing/2014/main" id="{448181FE-A6CA-4963-A37A-DE98998E69FA}"/>
              </a:ext>
            </a:extLst>
          </p:cNvPr>
          <p:cNvSpPr>
            <a:spLocks noGrp="1"/>
          </p:cNvSpPr>
          <p:nvPr>
            <p:ph type="ftr" sz="quarter" idx="15"/>
          </p:nvPr>
        </p:nvSpPr>
        <p:spPr/>
        <p:txBody>
          <a:bodyPr/>
          <a:lstStyle/>
          <a:p>
            <a:endParaRPr lang="en-US" dirty="0"/>
          </a:p>
        </p:txBody>
      </p:sp>
      <p:sp>
        <p:nvSpPr>
          <p:cNvPr id="11" name="Zástupný symbol pro číslo snímku 10">
            <a:extLst>
              <a:ext uri="{FF2B5EF4-FFF2-40B4-BE49-F238E27FC236}">
                <a16:creationId xmlns:a16="http://schemas.microsoft.com/office/drawing/2014/main" id="{54BD2309-5F79-4781-A0F9-3EDA6FE65E0E}"/>
              </a:ext>
            </a:extLst>
          </p:cNvPr>
          <p:cNvSpPr>
            <a:spLocks noGrp="1"/>
          </p:cNvSpPr>
          <p:nvPr>
            <p:ph type="sldNum" sz="quarter" idx="16"/>
          </p:nvPr>
        </p:nvSpPr>
        <p:spPr/>
        <p:txBody>
          <a:bodyPr/>
          <a:lstStyle/>
          <a:p>
            <a:fld id="{61203244-35F5-4979-8FBD-43B77FA08E56}" type="slidenum">
              <a:rPr lang="en-US" smtClean="0"/>
              <a:t>‹#›</a:t>
            </a:fld>
            <a:endParaRPr lang="en-US"/>
          </a:p>
        </p:txBody>
      </p:sp>
    </p:spTree>
    <p:extLst>
      <p:ext uri="{BB962C8B-B14F-4D97-AF65-F5344CB8AC3E}">
        <p14:creationId xmlns:p14="http://schemas.microsoft.com/office/powerpoint/2010/main" val="240971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353460-0300-45A4-9D39-40CD1EF51E2D}"/>
              </a:ext>
            </a:extLst>
          </p:cNvPr>
          <p:cNvSpPr>
            <a:spLocks noGrp="1"/>
          </p:cNvSpPr>
          <p:nvPr>
            <p:ph type="title"/>
          </p:nvPr>
        </p:nvSpPr>
        <p:spPr>
          <a:xfrm>
            <a:off x="646465" y="718293"/>
            <a:ext cx="10917461" cy="1888842"/>
          </a:xfrm>
        </p:spPr>
        <p:txBody>
          <a:bodyPr anchor="b"/>
          <a:lstStyle>
            <a:lvl1pPr>
              <a:defRPr sz="6000"/>
            </a:lvl1pPr>
          </a:lstStyle>
          <a:p>
            <a:r>
              <a:rPr lang="cs-CZ"/>
              <a:t>Kliknutím lze upravit styl.</a:t>
            </a:r>
            <a:endParaRPr lang="en-US" dirty="0"/>
          </a:p>
        </p:txBody>
      </p:sp>
      <p:sp>
        <p:nvSpPr>
          <p:cNvPr id="3" name="Zástupný text 2">
            <a:extLst>
              <a:ext uri="{FF2B5EF4-FFF2-40B4-BE49-F238E27FC236}">
                <a16:creationId xmlns:a16="http://schemas.microsoft.com/office/drawing/2014/main" id="{092BD72B-EDC6-45CC-9282-F2541461C40F}"/>
              </a:ext>
            </a:extLst>
          </p:cNvPr>
          <p:cNvSpPr>
            <a:spLocks noGrp="1"/>
          </p:cNvSpPr>
          <p:nvPr>
            <p:ph type="body" idx="1"/>
          </p:nvPr>
        </p:nvSpPr>
        <p:spPr>
          <a:xfrm>
            <a:off x="646465" y="2634124"/>
            <a:ext cx="10917461" cy="645245"/>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8" name="Zástupný symbol obrázku 7">
            <a:extLst>
              <a:ext uri="{FF2B5EF4-FFF2-40B4-BE49-F238E27FC236}">
                <a16:creationId xmlns:a16="http://schemas.microsoft.com/office/drawing/2014/main" id="{B0B1A91B-F16E-4953-AFBF-9A479E6DDCBF}"/>
              </a:ext>
            </a:extLst>
          </p:cNvPr>
          <p:cNvSpPr>
            <a:spLocks noGrp="1"/>
          </p:cNvSpPr>
          <p:nvPr>
            <p:ph type="pic" sz="quarter" idx="10"/>
          </p:nvPr>
        </p:nvSpPr>
        <p:spPr>
          <a:xfrm>
            <a:off x="-1" y="3842327"/>
            <a:ext cx="12192001" cy="3015672"/>
          </a:xfrm>
          <a:solidFill>
            <a:schemeClr val="accent5"/>
          </a:solidFill>
        </p:spPr>
        <p:txBody>
          <a:bodyPr/>
          <a:lstStyle/>
          <a:p>
            <a:r>
              <a:rPr lang="cs-CZ"/>
              <a:t>Kliknutím na ikonu přidáte obrázek.</a:t>
            </a:r>
            <a:endParaRPr lang="en-US"/>
          </a:p>
        </p:txBody>
      </p:sp>
      <p:pic>
        <p:nvPicPr>
          <p:cNvPr id="6" name="Grafický objekt 5">
            <a:extLst>
              <a:ext uri="{FF2B5EF4-FFF2-40B4-BE49-F238E27FC236}">
                <a16:creationId xmlns:a16="http://schemas.microsoft.com/office/drawing/2014/main" id="{30CAE825-48B8-4FBB-AD19-0840354DE30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15" t="34344" r="16802" b="33795"/>
          <a:stretch/>
        </p:blipFill>
        <p:spPr>
          <a:xfrm>
            <a:off x="10067635" y="574957"/>
            <a:ext cx="1503734" cy="434324"/>
          </a:xfrm>
          <a:prstGeom prst="rect">
            <a:avLst/>
          </a:prstGeom>
        </p:spPr>
      </p:pic>
    </p:spTree>
    <p:extLst>
      <p:ext uri="{BB962C8B-B14F-4D97-AF65-F5344CB8AC3E}">
        <p14:creationId xmlns:p14="http://schemas.microsoft.com/office/powerpoint/2010/main" val="139934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CFBFED-EC20-4DEE-8C44-6B71D12075A8}"/>
              </a:ext>
            </a:extLst>
          </p:cNvPr>
          <p:cNvSpPr>
            <a:spLocks noGrp="1"/>
          </p:cNvSpPr>
          <p:nvPr>
            <p:ph type="title"/>
          </p:nvPr>
        </p:nvSpPr>
        <p:spPr/>
        <p:txBody>
          <a:bodyPr/>
          <a:lstStyle/>
          <a:p>
            <a:r>
              <a:rPr lang="cs-CZ"/>
              <a:t>Kliknutím lze upravit styl.</a:t>
            </a:r>
            <a:endParaRPr lang="en-US"/>
          </a:p>
        </p:txBody>
      </p:sp>
      <p:sp>
        <p:nvSpPr>
          <p:cNvPr id="13" name="Zástupný symbol pro datum 12">
            <a:extLst>
              <a:ext uri="{FF2B5EF4-FFF2-40B4-BE49-F238E27FC236}">
                <a16:creationId xmlns:a16="http://schemas.microsoft.com/office/drawing/2014/main" id="{749D05A8-4901-41AF-B55C-605C6BA1C7F8}"/>
              </a:ext>
            </a:extLst>
          </p:cNvPr>
          <p:cNvSpPr>
            <a:spLocks noGrp="1"/>
          </p:cNvSpPr>
          <p:nvPr>
            <p:ph type="dt" sz="half" idx="15"/>
          </p:nvPr>
        </p:nvSpPr>
        <p:spPr/>
        <p:txBody>
          <a:bodyPr/>
          <a:lstStyle/>
          <a:p>
            <a:fld id="{4383F10F-FDD3-4BCE-92FE-516B5D6DD286}" type="datetime1">
              <a:rPr lang="en-US" smtClean="0"/>
              <a:t>3/27/25</a:t>
            </a:fld>
            <a:endParaRPr lang="en-US" dirty="0"/>
          </a:p>
        </p:txBody>
      </p:sp>
      <p:sp>
        <p:nvSpPr>
          <p:cNvPr id="14" name="Zástupný symbol pro zápatí 13">
            <a:extLst>
              <a:ext uri="{FF2B5EF4-FFF2-40B4-BE49-F238E27FC236}">
                <a16:creationId xmlns:a16="http://schemas.microsoft.com/office/drawing/2014/main" id="{3AF74CE9-4939-40DE-9933-9314D2D6A6FA}"/>
              </a:ext>
            </a:extLst>
          </p:cNvPr>
          <p:cNvSpPr>
            <a:spLocks noGrp="1"/>
          </p:cNvSpPr>
          <p:nvPr>
            <p:ph type="ftr" sz="quarter" idx="16"/>
          </p:nvPr>
        </p:nvSpPr>
        <p:spPr/>
        <p:txBody>
          <a:bodyPr/>
          <a:lstStyle/>
          <a:p>
            <a:endParaRPr lang="en-US" dirty="0"/>
          </a:p>
        </p:txBody>
      </p:sp>
      <p:sp>
        <p:nvSpPr>
          <p:cNvPr id="15" name="Zástupný symbol pro číslo snímku 14">
            <a:extLst>
              <a:ext uri="{FF2B5EF4-FFF2-40B4-BE49-F238E27FC236}">
                <a16:creationId xmlns:a16="http://schemas.microsoft.com/office/drawing/2014/main" id="{A1C9814E-72D9-401A-B665-EDD34E48A678}"/>
              </a:ext>
            </a:extLst>
          </p:cNvPr>
          <p:cNvSpPr>
            <a:spLocks noGrp="1"/>
          </p:cNvSpPr>
          <p:nvPr>
            <p:ph type="sldNum" sz="quarter" idx="17"/>
          </p:nvPr>
        </p:nvSpPr>
        <p:spPr/>
        <p:txBody>
          <a:bodyPr/>
          <a:lstStyle/>
          <a:p>
            <a:fld id="{61203244-35F5-4979-8FBD-43B77FA08E56}" type="slidenum">
              <a:rPr lang="en-US" smtClean="0"/>
              <a:t>‹#›</a:t>
            </a:fld>
            <a:endParaRPr lang="en-US"/>
          </a:p>
        </p:txBody>
      </p:sp>
      <p:sp>
        <p:nvSpPr>
          <p:cNvPr id="16" name="Zástupný symbol pro obsah 2">
            <a:extLst>
              <a:ext uri="{FF2B5EF4-FFF2-40B4-BE49-F238E27FC236}">
                <a16:creationId xmlns:a16="http://schemas.microsoft.com/office/drawing/2014/main" id="{BC89DE6C-50B8-41AB-9E2F-92E593BF44A0}"/>
              </a:ext>
            </a:extLst>
          </p:cNvPr>
          <p:cNvSpPr>
            <a:spLocks noGrp="1"/>
          </p:cNvSpPr>
          <p:nvPr>
            <p:ph sz="half" idx="1"/>
          </p:nvPr>
        </p:nvSpPr>
        <p:spPr>
          <a:xfrm>
            <a:off x="633124" y="1844675"/>
            <a:ext cx="5280247" cy="43211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7" name="Zástupný symbol pro obsah 3">
            <a:extLst>
              <a:ext uri="{FF2B5EF4-FFF2-40B4-BE49-F238E27FC236}">
                <a16:creationId xmlns:a16="http://schemas.microsoft.com/office/drawing/2014/main" id="{27C8AA72-255E-4ED9-93C3-8561AD43CAA4}"/>
              </a:ext>
            </a:extLst>
          </p:cNvPr>
          <p:cNvSpPr>
            <a:spLocks noGrp="1"/>
          </p:cNvSpPr>
          <p:nvPr>
            <p:ph sz="half" idx="2"/>
          </p:nvPr>
        </p:nvSpPr>
        <p:spPr>
          <a:xfrm>
            <a:off x="6287867" y="1844675"/>
            <a:ext cx="5280247" cy="43211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Zástupný text 7">
            <a:extLst>
              <a:ext uri="{FF2B5EF4-FFF2-40B4-BE49-F238E27FC236}">
                <a16:creationId xmlns:a16="http://schemas.microsoft.com/office/drawing/2014/main" id="{F1247BBD-D7DE-432C-81F8-1A4A079412EF}"/>
              </a:ext>
            </a:extLst>
          </p:cNvPr>
          <p:cNvSpPr>
            <a:spLocks noGrp="1"/>
          </p:cNvSpPr>
          <p:nvPr>
            <p:ph type="body" sz="quarter" idx="13"/>
          </p:nvPr>
        </p:nvSpPr>
        <p:spPr>
          <a:xfrm>
            <a:off x="650009" y="1025680"/>
            <a:ext cx="10891980" cy="439738"/>
          </a:xfrm>
        </p:spPr>
        <p:txBody>
          <a:bodyPr>
            <a:normAutofit/>
          </a:bodyPr>
          <a:lstStyle>
            <a:lvl1pPr marL="0" indent="0">
              <a:buNone/>
              <a:defRPr sz="1800">
                <a:solidFill>
                  <a:schemeClr val="tx2"/>
                </a:solidFill>
              </a:defRPr>
            </a:lvl1pPr>
          </a:lstStyle>
          <a:p>
            <a:pPr lvl="0"/>
            <a:r>
              <a:rPr lang="cs-CZ"/>
              <a:t>Upravte styly předlohy textu.</a:t>
            </a:r>
          </a:p>
        </p:txBody>
      </p:sp>
    </p:spTree>
    <p:extLst>
      <p:ext uri="{BB962C8B-B14F-4D97-AF65-F5344CB8AC3E}">
        <p14:creationId xmlns:p14="http://schemas.microsoft.com/office/powerpoint/2010/main" val="296240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CFB3C6-3E32-4473-B5D4-F5BEB82278C8}"/>
              </a:ext>
            </a:extLst>
          </p:cNvPr>
          <p:cNvSpPr>
            <a:spLocks noGrp="1"/>
          </p:cNvSpPr>
          <p:nvPr>
            <p:ph type="title"/>
          </p:nvPr>
        </p:nvSpPr>
        <p:spPr/>
        <p:txBody>
          <a:bodyPr/>
          <a:lstStyle/>
          <a:p>
            <a:r>
              <a:rPr lang="cs-CZ"/>
              <a:t>Kliknutím lze upravit styl.</a:t>
            </a:r>
            <a:endParaRPr lang="en-US"/>
          </a:p>
        </p:txBody>
      </p:sp>
      <p:sp>
        <p:nvSpPr>
          <p:cNvPr id="6" name="Zástupný symbol pro datum 5">
            <a:extLst>
              <a:ext uri="{FF2B5EF4-FFF2-40B4-BE49-F238E27FC236}">
                <a16:creationId xmlns:a16="http://schemas.microsoft.com/office/drawing/2014/main" id="{F724F2FA-0B0F-4312-86AB-731D49AD1782}"/>
              </a:ext>
            </a:extLst>
          </p:cNvPr>
          <p:cNvSpPr>
            <a:spLocks noGrp="1"/>
          </p:cNvSpPr>
          <p:nvPr>
            <p:ph type="dt" sz="half" idx="10"/>
          </p:nvPr>
        </p:nvSpPr>
        <p:spPr/>
        <p:txBody>
          <a:bodyPr/>
          <a:lstStyle/>
          <a:p>
            <a:fld id="{B7240DCE-707F-4749-9F01-E8EB537AF88A}" type="datetime1">
              <a:rPr lang="en-US" smtClean="0"/>
              <a:t>3/27/25</a:t>
            </a:fld>
            <a:endParaRPr lang="en-US" dirty="0"/>
          </a:p>
        </p:txBody>
      </p:sp>
      <p:sp>
        <p:nvSpPr>
          <p:cNvPr id="7" name="Zástupný symbol pro zápatí 6">
            <a:extLst>
              <a:ext uri="{FF2B5EF4-FFF2-40B4-BE49-F238E27FC236}">
                <a16:creationId xmlns:a16="http://schemas.microsoft.com/office/drawing/2014/main" id="{40E44697-8159-4F85-871E-482367C23C5F}"/>
              </a:ext>
            </a:extLst>
          </p:cNvPr>
          <p:cNvSpPr>
            <a:spLocks noGrp="1"/>
          </p:cNvSpPr>
          <p:nvPr>
            <p:ph type="ftr" sz="quarter" idx="11"/>
          </p:nvPr>
        </p:nvSpPr>
        <p:spPr/>
        <p:txBody>
          <a:bodyPr/>
          <a:lstStyle/>
          <a:p>
            <a:endParaRPr lang="en-US" dirty="0"/>
          </a:p>
        </p:txBody>
      </p:sp>
      <p:sp>
        <p:nvSpPr>
          <p:cNvPr id="8" name="Zástupný symbol pro číslo snímku 7">
            <a:extLst>
              <a:ext uri="{FF2B5EF4-FFF2-40B4-BE49-F238E27FC236}">
                <a16:creationId xmlns:a16="http://schemas.microsoft.com/office/drawing/2014/main" id="{A4A11C80-F509-4659-9EEB-B419B0A640F9}"/>
              </a:ext>
            </a:extLst>
          </p:cNvPr>
          <p:cNvSpPr>
            <a:spLocks noGrp="1"/>
          </p:cNvSpPr>
          <p:nvPr>
            <p:ph type="sldNum" sz="quarter" idx="12"/>
          </p:nvPr>
        </p:nvSpPr>
        <p:spPr/>
        <p:txBody>
          <a:bodyPr/>
          <a:lstStyle/>
          <a:p>
            <a:fld id="{61203244-35F5-4979-8FBD-43B77FA08E56}" type="slidenum">
              <a:rPr lang="en-US" smtClean="0"/>
              <a:t>‹#›</a:t>
            </a:fld>
            <a:endParaRPr lang="en-US"/>
          </a:p>
        </p:txBody>
      </p:sp>
      <p:sp>
        <p:nvSpPr>
          <p:cNvPr id="12" name="Zástupný text 7">
            <a:extLst>
              <a:ext uri="{FF2B5EF4-FFF2-40B4-BE49-F238E27FC236}">
                <a16:creationId xmlns:a16="http://schemas.microsoft.com/office/drawing/2014/main" id="{3235D167-DE79-4AED-BC8F-DDA7C7490B5F}"/>
              </a:ext>
            </a:extLst>
          </p:cNvPr>
          <p:cNvSpPr>
            <a:spLocks noGrp="1"/>
          </p:cNvSpPr>
          <p:nvPr>
            <p:ph type="body" sz="quarter" idx="13"/>
          </p:nvPr>
        </p:nvSpPr>
        <p:spPr>
          <a:xfrm>
            <a:off x="650009" y="1025680"/>
            <a:ext cx="10891980" cy="439738"/>
          </a:xfrm>
        </p:spPr>
        <p:txBody>
          <a:bodyPr>
            <a:normAutofit/>
          </a:bodyPr>
          <a:lstStyle>
            <a:lvl1pPr marL="0" indent="0">
              <a:buNone/>
              <a:defRPr sz="1800">
                <a:solidFill>
                  <a:schemeClr val="tx2"/>
                </a:solidFill>
              </a:defRPr>
            </a:lvl1pPr>
          </a:lstStyle>
          <a:p>
            <a:pPr lvl="0"/>
            <a:r>
              <a:rPr lang="cs-CZ"/>
              <a:t>Upravte styly předlohy textu.</a:t>
            </a:r>
          </a:p>
        </p:txBody>
      </p:sp>
    </p:spTree>
    <p:extLst>
      <p:ext uri="{BB962C8B-B14F-4D97-AF65-F5344CB8AC3E}">
        <p14:creationId xmlns:p14="http://schemas.microsoft.com/office/powerpoint/2010/main" val="403557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na obrázku">
    <p:spTree>
      <p:nvGrpSpPr>
        <p:cNvPr id="1" name=""/>
        <p:cNvGrpSpPr/>
        <p:nvPr/>
      </p:nvGrpSpPr>
      <p:grpSpPr>
        <a:xfrm>
          <a:off x="0" y="0"/>
          <a:ext cx="0" cy="0"/>
          <a:chOff x="0" y="0"/>
          <a:chExt cx="0" cy="0"/>
        </a:xfrm>
      </p:grpSpPr>
      <p:sp>
        <p:nvSpPr>
          <p:cNvPr id="6" name="Zástupný symbol pro datum 5">
            <a:extLst>
              <a:ext uri="{FF2B5EF4-FFF2-40B4-BE49-F238E27FC236}">
                <a16:creationId xmlns:a16="http://schemas.microsoft.com/office/drawing/2014/main" id="{F724F2FA-0B0F-4312-86AB-731D49AD1782}"/>
              </a:ext>
            </a:extLst>
          </p:cNvPr>
          <p:cNvSpPr>
            <a:spLocks noGrp="1"/>
          </p:cNvSpPr>
          <p:nvPr>
            <p:ph type="dt" sz="half" idx="10"/>
          </p:nvPr>
        </p:nvSpPr>
        <p:spPr/>
        <p:txBody>
          <a:bodyPr/>
          <a:lstStyle/>
          <a:p>
            <a:fld id="{B7240DCE-707F-4749-9F01-E8EB537AF88A}" type="datetime1">
              <a:rPr lang="en-US" smtClean="0"/>
              <a:t>3/27/25</a:t>
            </a:fld>
            <a:endParaRPr lang="en-US" dirty="0"/>
          </a:p>
        </p:txBody>
      </p:sp>
      <p:sp>
        <p:nvSpPr>
          <p:cNvPr id="7" name="Zástupný symbol pro zápatí 6">
            <a:extLst>
              <a:ext uri="{FF2B5EF4-FFF2-40B4-BE49-F238E27FC236}">
                <a16:creationId xmlns:a16="http://schemas.microsoft.com/office/drawing/2014/main" id="{40E44697-8159-4F85-871E-482367C23C5F}"/>
              </a:ext>
            </a:extLst>
          </p:cNvPr>
          <p:cNvSpPr>
            <a:spLocks noGrp="1"/>
          </p:cNvSpPr>
          <p:nvPr>
            <p:ph type="ftr" sz="quarter" idx="11"/>
          </p:nvPr>
        </p:nvSpPr>
        <p:spPr/>
        <p:txBody>
          <a:bodyPr/>
          <a:lstStyle/>
          <a:p>
            <a:endParaRPr lang="en-US" dirty="0"/>
          </a:p>
        </p:txBody>
      </p:sp>
      <p:sp>
        <p:nvSpPr>
          <p:cNvPr id="8" name="Zástupný symbol pro číslo snímku 7">
            <a:extLst>
              <a:ext uri="{FF2B5EF4-FFF2-40B4-BE49-F238E27FC236}">
                <a16:creationId xmlns:a16="http://schemas.microsoft.com/office/drawing/2014/main" id="{A4A11C80-F509-4659-9EEB-B419B0A640F9}"/>
              </a:ext>
            </a:extLst>
          </p:cNvPr>
          <p:cNvSpPr>
            <a:spLocks noGrp="1"/>
          </p:cNvSpPr>
          <p:nvPr>
            <p:ph type="sldNum" sz="quarter" idx="12"/>
          </p:nvPr>
        </p:nvSpPr>
        <p:spPr/>
        <p:txBody>
          <a:bodyPr/>
          <a:lstStyle/>
          <a:p>
            <a:fld id="{61203244-35F5-4979-8FBD-43B77FA08E56}" type="slidenum">
              <a:rPr lang="en-US" smtClean="0"/>
              <a:t>‹#›</a:t>
            </a:fld>
            <a:endParaRPr lang="en-US"/>
          </a:p>
        </p:txBody>
      </p:sp>
      <p:sp>
        <p:nvSpPr>
          <p:cNvPr id="4" name="Zástupný symbol obrázku 3">
            <a:extLst>
              <a:ext uri="{FF2B5EF4-FFF2-40B4-BE49-F238E27FC236}">
                <a16:creationId xmlns:a16="http://schemas.microsoft.com/office/drawing/2014/main" id="{BA3B19D0-55A1-4D30-8FFB-458B1621CA8A}"/>
              </a:ext>
            </a:extLst>
          </p:cNvPr>
          <p:cNvSpPr>
            <a:spLocks noGrp="1"/>
          </p:cNvSpPr>
          <p:nvPr>
            <p:ph type="pic" sz="quarter" idx="14"/>
          </p:nvPr>
        </p:nvSpPr>
        <p:spPr>
          <a:xfrm>
            <a:off x="0" y="1153621"/>
            <a:ext cx="12192000" cy="5049520"/>
          </a:xfrm>
          <a:solidFill>
            <a:schemeClr val="accent5"/>
          </a:solidFill>
        </p:spPr>
        <p:txBody>
          <a:bodyPr/>
          <a:lstStyle/>
          <a:p>
            <a:r>
              <a:rPr lang="cs-CZ"/>
              <a:t>Kliknutím na ikonu přidáte obrázek.</a:t>
            </a:r>
            <a:endParaRPr lang="en-US"/>
          </a:p>
        </p:txBody>
      </p:sp>
      <p:sp>
        <p:nvSpPr>
          <p:cNvPr id="9" name="Zástupný symbol obrázku 8">
            <a:extLst>
              <a:ext uri="{FF2B5EF4-FFF2-40B4-BE49-F238E27FC236}">
                <a16:creationId xmlns:a16="http://schemas.microsoft.com/office/drawing/2014/main" id="{57C5A36A-1D9A-496D-97D1-1994A7461578}"/>
              </a:ext>
            </a:extLst>
          </p:cNvPr>
          <p:cNvSpPr>
            <a:spLocks noGrp="1"/>
          </p:cNvSpPr>
          <p:nvPr>
            <p:ph type="pic" sz="quarter" idx="15" hasCustomPrompt="1"/>
          </p:nvPr>
        </p:nvSpPr>
        <p:spPr>
          <a:xfrm>
            <a:off x="7223125" y="1165953"/>
            <a:ext cx="4968875" cy="5036883"/>
          </a:xfrm>
          <a:solidFill>
            <a:schemeClr val="accent2">
              <a:alpha val="75000"/>
            </a:schemeClr>
          </a:solidFill>
        </p:spPr>
        <p:txBody>
          <a:bodyPr/>
          <a:lstStyle>
            <a:lvl1pPr marL="0" indent="0">
              <a:buNone/>
              <a:defRPr/>
            </a:lvl1pPr>
          </a:lstStyle>
          <a:p>
            <a:r>
              <a:rPr lang="cs-CZ" dirty="0"/>
              <a:t> </a:t>
            </a:r>
            <a:endParaRPr lang="en-US" dirty="0"/>
          </a:p>
        </p:txBody>
      </p:sp>
      <p:sp>
        <p:nvSpPr>
          <p:cNvPr id="2" name="Nadpis 1">
            <a:extLst>
              <a:ext uri="{FF2B5EF4-FFF2-40B4-BE49-F238E27FC236}">
                <a16:creationId xmlns:a16="http://schemas.microsoft.com/office/drawing/2014/main" id="{22CFB3C6-3E32-4473-B5D4-F5BEB82278C8}"/>
              </a:ext>
            </a:extLst>
          </p:cNvPr>
          <p:cNvSpPr>
            <a:spLocks noGrp="1"/>
          </p:cNvSpPr>
          <p:nvPr>
            <p:ph type="title" hasCustomPrompt="1"/>
          </p:nvPr>
        </p:nvSpPr>
        <p:spPr>
          <a:xfrm>
            <a:off x="7548650" y="1970116"/>
            <a:ext cx="4226790" cy="642128"/>
          </a:xfrm>
        </p:spPr>
        <p:txBody>
          <a:bodyPr/>
          <a:lstStyle>
            <a:lvl1pPr>
              <a:defRPr/>
            </a:lvl1pPr>
          </a:lstStyle>
          <a:p>
            <a:r>
              <a:rPr lang="cs-CZ" dirty="0"/>
              <a:t>Nadpis</a:t>
            </a:r>
            <a:endParaRPr lang="en-US" dirty="0"/>
          </a:p>
        </p:txBody>
      </p:sp>
      <p:sp>
        <p:nvSpPr>
          <p:cNvPr id="12" name="Zástupný text 7">
            <a:extLst>
              <a:ext uri="{FF2B5EF4-FFF2-40B4-BE49-F238E27FC236}">
                <a16:creationId xmlns:a16="http://schemas.microsoft.com/office/drawing/2014/main" id="{3235D167-DE79-4AED-BC8F-DDA7C7490B5F}"/>
              </a:ext>
            </a:extLst>
          </p:cNvPr>
          <p:cNvSpPr>
            <a:spLocks noGrp="1"/>
          </p:cNvSpPr>
          <p:nvPr>
            <p:ph type="body" sz="quarter" idx="13" hasCustomPrompt="1"/>
          </p:nvPr>
        </p:nvSpPr>
        <p:spPr>
          <a:xfrm>
            <a:off x="7548648" y="1519381"/>
            <a:ext cx="4226790" cy="538683"/>
          </a:xfrm>
        </p:spPr>
        <p:txBody>
          <a:bodyPr>
            <a:noAutofit/>
          </a:bodyPr>
          <a:lstStyle>
            <a:lvl1pPr marL="0" indent="0">
              <a:buNone/>
              <a:defRPr sz="3200">
                <a:solidFill>
                  <a:schemeClr val="bg1"/>
                </a:solidFill>
                <a:latin typeface="+mj-lt"/>
              </a:defRPr>
            </a:lvl1pPr>
          </a:lstStyle>
          <a:p>
            <a:pPr lvl="0"/>
            <a:r>
              <a:rPr lang="cs-CZ" dirty="0"/>
              <a:t>Heslo.</a:t>
            </a:r>
          </a:p>
        </p:txBody>
      </p:sp>
      <p:sp>
        <p:nvSpPr>
          <p:cNvPr id="11" name="Zástupný symbol pro obsah 3">
            <a:extLst>
              <a:ext uri="{FF2B5EF4-FFF2-40B4-BE49-F238E27FC236}">
                <a16:creationId xmlns:a16="http://schemas.microsoft.com/office/drawing/2014/main" id="{5060C082-95C0-4A20-BD16-DA38F3532AF4}"/>
              </a:ext>
            </a:extLst>
          </p:cNvPr>
          <p:cNvSpPr>
            <a:spLocks noGrp="1"/>
          </p:cNvSpPr>
          <p:nvPr>
            <p:ph sz="half" idx="2" hasCustomPrompt="1"/>
          </p:nvPr>
        </p:nvSpPr>
        <p:spPr>
          <a:xfrm>
            <a:off x="7548647" y="2860501"/>
            <a:ext cx="4226791" cy="3027680"/>
          </a:xfrm>
        </p:spPr>
        <p:txBody>
          <a:bodyPr/>
          <a:lstStyle>
            <a:lvl1pPr marL="0" indent="0">
              <a:buNone/>
              <a:defRPr>
                <a:solidFill>
                  <a:schemeClr val="bg1"/>
                </a:solidFill>
                <a:latin typeface="+mj-lt"/>
              </a:defRPr>
            </a:lvl1pPr>
          </a:lstStyle>
          <a:p>
            <a:pPr lvl="0"/>
            <a:r>
              <a:rPr lang="cs-CZ" dirty="0"/>
              <a:t>Kratší text</a:t>
            </a:r>
          </a:p>
        </p:txBody>
      </p:sp>
      <p:pic>
        <p:nvPicPr>
          <p:cNvPr id="10" name="Grafický objekt 9">
            <a:extLst>
              <a:ext uri="{FF2B5EF4-FFF2-40B4-BE49-F238E27FC236}">
                <a16:creationId xmlns:a16="http://schemas.microsoft.com/office/drawing/2014/main" id="{E9ECB884-EFD3-4651-92F2-0CE9A1065A6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15" t="34344" r="16802" b="33795"/>
          <a:stretch/>
        </p:blipFill>
        <p:spPr>
          <a:xfrm>
            <a:off x="10067635" y="574957"/>
            <a:ext cx="1503734" cy="434324"/>
          </a:xfrm>
          <a:prstGeom prst="rect">
            <a:avLst/>
          </a:prstGeom>
        </p:spPr>
      </p:pic>
    </p:spTree>
    <p:extLst>
      <p:ext uri="{BB962C8B-B14F-4D97-AF65-F5344CB8AC3E}">
        <p14:creationId xmlns:p14="http://schemas.microsoft.com/office/powerpoint/2010/main" val="105359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obsahy se zvýrazněním">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EACC731-1535-4C45-98BB-66CDC9AB1501}"/>
              </a:ext>
            </a:extLst>
          </p:cNvPr>
          <p:cNvSpPr/>
          <p:nvPr userDrawn="1"/>
        </p:nvSpPr>
        <p:spPr>
          <a:xfrm>
            <a:off x="0" y="0"/>
            <a:ext cx="3667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ástupný symbol pro datum 5">
            <a:extLst>
              <a:ext uri="{FF2B5EF4-FFF2-40B4-BE49-F238E27FC236}">
                <a16:creationId xmlns:a16="http://schemas.microsoft.com/office/drawing/2014/main" id="{F724F2FA-0B0F-4312-86AB-731D49AD1782}"/>
              </a:ext>
            </a:extLst>
          </p:cNvPr>
          <p:cNvSpPr>
            <a:spLocks noGrp="1"/>
          </p:cNvSpPr>
          <p:nvPr>
            <p:ph type="dt" sz="half" idx="10"/>
          </p:nvPr>
        </p:nvSpPr>
        <p:spPr/>
        <p:txBody>
          <a:bodyPr/>
          <a:lstStyle/>
          <a:p>
            <a:fld id="{B7240DCE-707F-4749-9F01-E8EB537AF88A}" type="datetime1">
              <a:rPr lang="en-US" smtClean="0"/>
              <a:t>3/27/25</a:t>
            </a:fld>
            <a:endParaRPr lang="en-US" dirty="0"/>
          </a:p>
        </p:txBody>
      </p:sp>
      <p:sp>
        <p:nvSpPr>
          <p:cNvPr id="7" name="Zástupný symbol pro zápatí 6">
            <a:extLst>
              <a:ext uri="{FF2B5EF4-FFF2-40B4-BE49-F238E27FC236}">
                <a16:creationId xmlns:a16="http://schemas.microsoft.com/office/drawing/2014/main" id="{40E44697-8159-4F85-871E-482367C23C5F}"/>
              </a:ext>
            </a:extLst>
          </p:cNvPr>
          <p:cNvSpPr>
            <a:spLocks noGrp="1"/>
          </p:cNvSpPr>
          <p:nvPr>
            <p:ph type="ftr" sz="quarter" idx="11"/>
          </p:nvPr>
        </p:nvSpPr>
        <p:spPr/>
        <p:txBody>
          <a:bodyPr/>
          <a:lstStyle/>
          <a:p>
            <a:endParaRPr lang="en-US" dirty="0"/>
          </a:p>
        </p:txBody>
      </p:sp>
      <p:sp>
        <p:nvSpPr>
          <p:cNvPr id="8" name="Zástupný symbol pro číslo snímku 7">
            <a:extLst>
              <a:ext uri="{FF2B5EF4-FFF2-40B4-BE49-F238E27FC236}">
                <a16:creationId xmlns:a16="http://schemas.microsoft.com/office/drawing/2014/main" id="{A4A11C80-F509-4659-9EEB-B419B0A640F9}"/>
              </a:ext>
            </a:extLst>
          </p:cNvPr>
          <p:cNvSpPr>
            <a:spLocks noGrp="1"/>
          </p:cNvSpPr>
          <p:nvPr>
            <p:ph type="sldNum" sz="quarter" idx="12"/>
          </p:nvPr>
        </p:nvSpPr>
        <p:spPr/>
        <p:txBody>
          <a:bodyPr/>
          <a:lstStyle/>
          <a:p>
            <a:fld id="{61203244-35F5-4979-8FBD-43B77FA08E56}" type="slidenum">
              <a:rPr lang="en-US" smtClean="0"/>
              <a:t>‹#›</a:t>
            </a:fld>
            <a:endParaRPr lang="en-US"/>
          </a:p>
        </p:txBody>
      </p:sp>
      <p:sp>
        <p:nvSpPr>
          <p:cNvPr id="11" name="Zástupný symbol pro obsah 3">
            <a:extLst>
              <a:ext uri="{FF2B5EF4-FFF2-40B4-BE49-F238E27FC236}">
                <a16:creationId xmlns:a16="http://schemas.microsoft.com/office/drawing/2014/main" id="{29B599D8-72DF-4156-B6E0-9FE6CC1A8C1F}"/>
              </a:ext>
            </a:extLst>
          </p:cNvPr>
          <p:cNvSpPr>
            <a:spLocks noGrp="1"/>
          </p:cNvSpPr>
          <p:nvPr>
            <p:ph sz="half" idx="2"/>
          </p:nvPr>
        </p:nvSpPr>
        <p:spPr>
          <a:xfrm>
            <a:off x="6969760" y="1844675"/>
            <a:ext cx="4598354" cy="379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Zástupný symbol obrázku 4">
            <a:extLst>
              <a:ext uri="{FF2B5EF4-FFF2-40B4-BE49-F238E27FC236}">
                <a16:creationId xmlns:a16="http://schemas.microsoft.com/office/drawing/2014/main" id="{3A61BFEB-CAAF-415D-9881-82D23F28CA8A}"/>
              </a:ext>
            </a:extLst>
          </p:cNvPr>
          <p:cNvSpPr>
            <a:spLocks noGrp="1"/>
          </p:cNvSpPr>
          <p:nvPr>
            <p:ph type="pic" sz="quarter" idx="14"/>
          </p:nvPr>
        </p:nvSpPr>
        <p:spPr>
          <a:xfrm>
            <a:off x="623888" y="1844675"/>
            <a:ext cx="5827712" cy="3794125"/>
          </a:xfrm>
        </p:spPr>
        <p:txBody>
          <a:bodyPr/>
          <a:lstStyle/>
          <a:p>
            <a:r>
              <a:rPr lang="cs-CZ"/>
              <a:t>Kliknutím na ikonu přidáte obrázek.</a:t>
            </a:r>
            <a:endParaRPr lang="en-US"/>
          </a:p>
        </p:txBody>
      </p:sp>
      <p:sp>
        <p:nvSpPr>
          <p:cNvPr id="13" name="Nadpis 1">
            <a:extLst>
              <a:ext uri="{FF2B5EF4-FFF2-40B4-BE49-F238E27FC236}">
                <a16:creationId xmlns:a16="http://schemas.microsoft.com/office/drawing/2014/main" id="{8A36A760-3015-4DE1-8EE4-0A1BF29ED6A6}"/>
              </a:ext>
            </a:extLst>
          </p:cNvPr>
          <p:cNvSpPr>
            <a:spLocks noGrp="1"/>
          </p:cNvSpPr>
          <p:nvPr>
            <p:ph type="title"/>
          </p:nvPr>
        </p:nvSpPr>
        <p:spPr>
          <a:xfrm>
            <a:off x="4124960" y="471055"/>
            <a:ext cx="5896495" cy="642128"/>
          </a:xfrm>
        </p:spPr>
        <p:txBody>
          <a:bodyPr/>
          <a:lstStyle/>
          <a:p>
            <a:r>
              <a:rPr lang="cs-CZ"/>
              <a:t>Kliknutím lze upravit styl.</a:t>
            </a:r>
            <a:endParaRPr lang="en-US" dirty="0"/>
          </a:p>
        </p:txBody>
      </p:sp>
      <p:sp>
        <p:nvSpPr>
          <p:cNvPr id="14" name="Zástupný text 7">
            <a:extLst>
              <a:ext uri="{FF2B5EF4-FFF2-40B4-BE49-F238E27FC236}">
                <a16:creationId xmlns:a16="http://schemas.microsoft.com/office/drawing/2014/main" id="{898436FE-FABA-4082-971E-85461D74A9A8}"/>
              </a:ext>
            </a:extLst>
          </p:cNvPr>
          <p:cNvSpPr>
            <a:spLocks noGrp="1"/>
          </p:cNvSpPr>
          <p:nvPr>
            <p:ph type="body" sz="quarter" idx="17"/>
          </p:nvPr>
        </p:nvSpPr>
        <p:spPr>
          <a:xfrm>
            <a:off x="4124959" y="1025680"/>
            <a:ext cx="5896496" cy="439738"/>
          </a:xfrm>
        </p:spPr>
        <p:txBody>
          <a:bodyPr>
            <a:normAutofit/>
          </a:bodyPr>
          <a:lstStyle>
            <a:lvl1pPr marL="0" indent="0">
              <a:buNone/>
              <a:defRPr sz="1800">
                <a:solidFill>
                  <a:schemeClr val="tx2"/>
                </a:solidFill>
              </a:defRPr>
            </a:lvl1pPr>
          </a:lstStyle>
          <a:p>
            <a:pPr lvl="0"/>
            <a:r>
              <a:rPr lang="cs-CZ"/>
              <a:t>Upravte styly předlohy textu.</a:t>
            </a:r>
          </a:p>
        </p:txBody>
      </p:sp>
      <p:cxnSp>
        <p:nvCxnSpPr>
          <p:cNvPr id="15" name="Straight Connector 4">
            <a:extLst>
              <a:ext uri="{FF2B5EF4-FFF2-40B4-BE49-F238E27FC236}">
                <a16:creationId xmlns:a16="http://schemas.microsoft.com/office/drawing/2014/main" id="{E192DEED-266D-4E47-88ED-4C5403B5B0FC}"/>
              </a:ext>
            </a:extLst>
          </p:cNvPr>
          <p:cNvCxnSpPr>
            <a:cxnSpLocks/>
          </p:cNvCxnSpPr>
          <p:nvPr userDrawn="1"/>
        </p:nvCxnSpPr>
        <p:spPr>
          <a:xfrm>
            <a:off x="4244013" y="489835"/>
            <a:ext cx="6152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1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Zástupný symbol pro datum 4">
            <a:extLst>
              <a:ext uri="{FF2B5EF4-FFF2-40B4-BE49-F238E27FC236}">
                <a16:creationId xmlns:a16="http://schemas.microsoft.com/office/drawing/2014/main" id="{2ED2B4C7-562B-47C0-809A-F0E9B1C67555}"/>
              </a:ext>
            </a:extLst>
          </p:cNvPr>
          <p:cNvSpPr>
            <a:spLocks noGrp="1"/>
          </p:cNvSpPr>
          <p:nvPr>
            <p:ph type="dt" sz="half" idx="10"/>
          </p:nvPr>
        </p:nvSpPr>
        <p:spPr/>
        <p:txBody>
          <a:bodyPr/>
          <a:lstStyle/>
          <a:p>
            <a:fld id="{FF3DBB7B-99C3-4E4B-88D6-8BA1F3314F89}" type="datetime1">
              <a:rPr lang="en-US" smtClean="0"/>
              <a:t>3/27/25</a:t>
            </a:fld>
            <a:endParaRPr lang="en-US" dirty="0"/>
          </a:p>
        </p:txBody>
      </p:sp>
      <p:sp>
        <p:nvSpPr>
          <p:cNvPr id="6" name="Zástupný symbol pro zápatí 5">
            <a:extLst>
              <a:ext uri="{FF2B5EF4-FFF2-40B4-BE49-F238E27FC236}">
                <a16:creationId xmlns:a16="http://schemas.microsoft.com/office/drawing/2014/main" id="{684DBC3E-5D71-4CBA-9316-D9369B56D3E4}"/>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E6A8FFEF-6425-43AB-8B01-CFEA18C5287E}"/>
              </a:ext>
            </a:extLst>
          </p:cNvPr>
          <p:cNvSpPr>
            <a:spLocks noGrp="1"/>
          </p:cNvSpPr>
          <p:nvPr>
            <p:ph type="sldNum" sz="quarter" idx="12"/>
          </p:nvPr>
        </p:nvSpPr>
        <p:spPr/>
        <p:txBody>
          <a:bodyPr/>
          <a:lstStyle/>
          <a:p>
            <a:fld id="{61203244-35F5-4979-8FBD-43B77FA08E56}" type="slidenum">
              <a:rPr lang="en-US" smtClean="0"/>
              <a:t>‹#›</a:t>
            </a:fld>
            <a:endParaRPr lang="en-US"/>
          </a:p>
        </p:txBody>
      </p:sp>
    </p:spTree>
    <p:extLst>
      <p:ext uri="{BB962C8B-B14F-4D97-AF65-F5344CB8AC3E}">
        <p14:creationId xmlns:p14="http://schemas.microsoft.com/office/powerpoint/2010/main" val="42848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2:1) s barvou">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8B450CF7-3B1A-4280-B366-206E0349CFA4}"/>
              </a:ext>
            </a:extLst>
          </p:cNvPr>
          <p:cNvSpPr/>
          <p:nvPr userDrawn="1"/>
        </p:nvSpPr>
        <p:spPr>
          <a:xfrm>
            <a:off x="7857641" y="0"/>
            <a:ext cx="433435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C9C7302E-E0D5-42A6-9F20-391C7A84AB9C}"/>
              </a:ext>
            </a:extLst>
          </p:cNvPr>
          <p:cNvSpPr>
            <a:spLocks noGrp="1"/>
          </p:cNvSpPr>
          <p:nvPr>
            <p:ph sz="half" idx="1"/>
          </p:nvPr>
        </p:nvSpPr>
        <p:spPr>
          <a:xfrm>
            <a:off x="649285" y="1844674"/>
            <a:ext cx="6766790" cy="43211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Zástupný symbol pro obsah 3">
            <a:extLst>
              <a:ext uri="{FF2B5EF4-FFF2-40B4-BE49-F238E27FC236}">
                <a16:creationId xmlns:a16="http://schemas.microsoft.com/office/drawing/2014/main" id="{A03E84B2-84D2-462B-BB6E-BB9F55A272E4}"/>
              </a:ext>
            </a:extLst>
          </p:cNvPr>
          <p:cNvSpPr>
            <a:spLocks noGrp="1"/>
          </p:cNvSpPr>
          <p:nvPr>
            <p:ph sz="half" idx="13"/>
          </p:nvPr>
        </p:nvSpPr>
        <p:spPr>
          <a:xfrm>
            <a:off x="8211515" y="1044152"/>
            <a:ext cx="3461675" cy="5121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Zástupný symbol pro datum 3">
            <a:extLst>
              <a:ext uri="{FF2B5EF4-FFF2-40B4-BE49-F238E27FC236}">
                <a16:creationId xmlns:a16="http://schemas.microsoft.com/office/drawing/2014/main" id="{BB2C43E0-7A26-4BD2-85F5-5E09CB12E51C}"/>
              </a:ext>
            </a:extLst>
          </p:cNvPr>
          <p:cNvSpPr>
            <a:spLocks noGrp="1"/>
          </p:cNvSpPr>
          <p:nvPr>
            <p:ph type="dt" sz="half" idx="14"/>
          </p:nvPr>
        </p:nvSpPr>
        <p:spPr/>
        <p:txBody>
          <a:bodyPr/>
          <a:lstStyle/>
          <a:p>
            <a:fld id="{54470820-9A6B-43CC-9E15-0F79866B86BE}" type="datetime1">
              <a:rPr lang="en-US" smtClean="0"/>
              <a:t>3/27/25</a:t>
            </a:fld>
            <a:endParaRPr lang="en-US" dirty="0"/>
          </a:p>
        </p:txBody>
      </p:sp>
      <p:sp>
        <p:nvSpPr>
          <p:cNvPr id="5" name="Zástupný symbol pro zápatí 4">
            <a:extLst>
              <a:ext uri="{FF2B5EF4-FFF2-40B4-BE49-F238E27FC236}">
                <a16:creationId xmlns:a16="http://schemas.microsoft.com/office/drawing/2014/main" id="{5918BD28-A73A-4702-BFDC-000ED9D19EC2}"/>
              </a:ext>
            </a:extLst>
          </p:cNvPr>
          <p:cNvSpPr>
            <a:spLocks noGrp="1"/>
          </p:cNvSpPr>
          <p:nvPr>
            <p:ph type="ftr" sz="quarter" idx="15"/>
          </p:nvPr>
        </p:nvSpPr>
        <p:spPr/>
        <p:txBody>
          <a:bodyPr/>
          <a:lstStyle/>
          <a:p>
            <a:endParaRPr lang="en-US" dirty="0"/>
          </a:p>
        </p:txBody>
      </p:sp>
      <p:sp>
        <p:nvSpPr>
          <p:cNvPr id="7" name="Zástupný symbol pro číslo snímku 6">
            <a:extLst>
              <a:ext uri="{FF2B5EF4-FFF2-40B4-BE49-F238E27FC236}">
                <a16:creationId xmlns:a16="http://schemas.microsoft.com/office/drawing/2014/main" id="{EBA36746-BBA5-421A-9C75-9005DED8F0EC}"/>
              </a:ext>
            </a:extLst>
          </p:cNvPr>
          <p:cNvSpPr>
            <a:spLocks noGrp="1"/>
          </p:cNvSpPr>
          <p:nvPr>
            <p:ph type="sldNum" sz="quarter" idx="16"/>
          </p:nvPr>
        </p:nvSpPr>
        <p:spPr/>
        <p:txBody>
          <a:bodyPr/>
          <a:lstStyle/>
          <a:p>
            <a:fld id="{61203244-35F5-4979-8FBD-43B77FA08E56}" type="slidenum">
              <a:rPr lang="en-US" smtClean="0"/>
              <a:t>‹#›</a:t>
            </a:fld>
            <a:endParaRPr lang="en-US"/>
          </a:p>
        </p:txBody>
      </p:sp>
      <p:sp>
        <p:nvSpPr>
          <p:cNvPr id="12" name="Nadpis 1">
            <a:extLst>
              <a:ext uri="{FF2B5EF4-FFF2-40B4-BE49-F238E27FC236}">
                <a16:creationId xmlns:a16="http://schemas.microsoft.com/office/drawing/2014/main" id="{516574F7-8B3C-4D0B-BA17-8B4DF5612742}"/>
              </a:ext>
            </a:extLst>
          </p:cNvPr>
          <p:cNvSpPr>
            <a:spLocks noGrp="1"/>
          </p:cNvSpPr>
          <p:nvPr>
            <p:ph type="title"/>
          </p:nvPr>
        </p:nvSpPr>
        <p:spPr>
          <a:xfrm>
            <a:off x="650011" y="471055"/>
            <a:ext cx="6766789" cy="642128"/>
          </a:xfrm>
        </p:spPr>
        <p:txBody>
          <a:bodyPr/>
          <a:lstStyle/>
          <a:p>
            <a:r>
              <a:rPr lang="cs-CZ"/>
              <a:t>Kliknutím lze upravit styl.</a:t>
            </a:r>
            <a:endParaRPr lang="en-US"/>
          </a:p>
        </p:txBody>
      </p:sp>
      <p:sp>
        <p:nvSpPr>
          <p:cNvPr id="13" name="Zástupný text 7">
            <a:extLst>
              <a:ext uri="{FF2B5EF4-FFF2-40B4-BE49-F238E27FC236}">
                <a16:creationId xmlns:a16="http://schemas.microsoft.com/office/drawing/2014/main" id="{07C70AA6-B611-413E-9EF9-767C05313444}"/>
              </a:ext>
            </a:extLst>
          </p:cNvPr>
          <p:cNvSpPr>
            <a:spLocks noGrp="1"/>
          </p:cNvSpPr>
          <p:nvPr>
            <p:ph type="body" sz="quarter" idx="19"/>
          </p:nvPr>
        </p:nvSpPr>
        <p:spPr>
          <a:xfrm>
            <a:off x="650010" y="1025680"/>
            <a:ext cx="6766790" cy="439738"/>
          </a:xfrm>
        </p:spPr>
        <p:txBody>
          <a:bodyPr>
            <a:normAutofit/>
          </a:bodyPr>
          <a:lstStyle>
            <a:lvl1pPr marL="0" indent="0">
              <a:buNone/>
              <a:defRPr sz="1800">
                <a:solidFill>
                  <a:schemeClr val="tx2"/>
                </a:solidFill>
              </a:defRPr>
            </a:lvl1pPr>
          </a:lstStyle>
          <a:p>
            <a:pPr lvl="0"/>
            <a:r>
              <a:rPr lang="cs-CZ"/>
              <a:t>Upravte styly předlohy textu.</a:t>
            </a:r>
          </a:p>
        </p:txBody>
      </p:sp>
    </p:spTree>
    <p:extLst>
      <p:ext uri="{BB962C8B-B14F-4D97-AF65-F5344CB8AC3E}">
        <p14:creationId xmlns:p14="http://schemas.microsoft.com/office/powerpoint/2010/main" val="137001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B9ED22D-F235-4D3B-ABD8-358A8EEED8A7}"/>
              </a:ext>
            </a:extLst>
          </p:cNvPr>
          <p:cNvSpPr>
            <a:spLocks noGrp="1"/>
          </p:cNvSpPr>
          <p:nvPr>
            <p:ph type="title"/>
          </p:nvPr>
        </p:nvSpPr>
        <p:spPr>
          <a:xfrm>
            <a:off x="650010" y="471055"/>
            <a:ext cx="9417625" cy="642128"/>
          </a:xfrm>
          <a:prstGeom prst="rect">
            <a:avLst/>
          </a:prstGeom>
        </p:spPr>
        <p:txBody>
          <a:bodyPr vert="horz" lIns="91440" tIns="0" rIns="91440" bIns="0" rtlCol="0" anchor="ctr">
            <a:normAutofit/>
          </a:bodyPr>
          <a:lstStyle/>
          <a:p>
            <a:r>
              <a:rPr lang="cs-CZ" dirty="0"/>
              <a:t>Kliknutím lze upravit styl.</a:t>
            </a:r>
            <a:endParaRPr lang="en-US" dirty="0"/>
          </a:p>
        </p:txBody>
      </p:sp>
      <p:sp>
        <p:nvSpPr>
          <p:cNvPr id="3" name="Zástupný text 2">
            <a:extLst>
              <a:ext uri="{FF2B5EF4-FFF2-40B4-BE49-F238E27FC236}">
                <a16:creationId xmlns:a16="http://schemas.microsoft.com/office/drawing/2014/main" id="{827AEB55-445D-427B-B6B1-1568EDAD9C1A}"/>
              </a:ext>
            </a:extLst>
          </p:cNvPr>
          <p:cNvSpPr>
            <a:spLocks noGrp="1"/>
          </p:cNvSpPr>
          <p:nvPr>
            <p:ph type="body" idx="1"/>
          </p:nvPr>
        </p:nvSpPr>
        <p:spPr>
          <a:xfrm>
            <a:off x="650010" y="1847273"/>
            <a:ext cx="10891979" cy="4329690"/>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Zástupný symbol pro datum 3">
            <a:extLst>
              <a:ext uri="{FF2B5EF4-FFF2-40B4-BE49-F238E27FC236}">
                <a16:creationId xmlns:a16="http://schemas.microsoft.com/office/drawing/2014/main" id="{32C95B21-521A-4289-991F-4E266AC50EBF}"/>
              </a:ext>
            </a:extLst>
          </p:cNvPr>
          <p:cNvSpPr>
            <a:spLocks noGrp="1"/>
          </p:cNvSpPr>
          <p:nvPr>
            <p:ph type="dt" sz="half" idx="2"/>
          </p:nvPr>
        </p:nvSpPr>
        <p:spPr>
          <a:xfrm>
            <a:off x="5877867" y="6356350"/>
            <a:ext cx="8859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AAB41-9514-4C87-8E70-4703DCAA0D94}" type="datetime1">
              <a:rPr lang="en-US" smtClean="0"/>
              <a:t>3/27/25</a:t>
            </a:fld>
            <a:endParaRPr lang="en-US" dirty="0"/>
          </a:p>
        </p:txBody>
      </p:sp>
      <p:sp>
        <p:nvSpPr>
          <p:cNvPr id="5" name="Zástupný symbol pro zápatí 4">
            <a:extLst>
              <a:ext uri="{FF2B5EF4-FFF2-40B4-BE49-F238E27FC236}">
                <a16:creationId xmlns:a16="http://schemas.microsoft.com/office/drawing/2014/main" id="{753DACD8-7988-497B-A07F-4BE128E9D00F}"/>
              </a:ext>
            </a:extLst>
          </p:cNvPr>
          <p:cNvSpPr>
            <a:spLocks noGrp="1"/>
          </p:cNvSpPr>
          <p:nvPr>
            <p:ph type="ftr" sz="quarter" idx="3"/>
          </p:nvPr>
        </p:nvSpPr>
        <p:spPr>
          <a:xfrm>
            <a:off x="6828336" y="6356350"/>
            <a:ext cx="426638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8B1B7803-6AB0-4B1B-A4D4-A0E9113538DF}"/>
              </a:ext>
            </a:extLst>
          </p:cNvPr>
          <p:cNvSpPr>
            <a:spLocks noGrp="1"/>
          </p:cNvSpPr>
          <p:nvPr>
            <p:ph type="sldNum" sz="quarter" idx="4"/>
          </p:nvPr>
        </p:nvSpPr>
        <p:spPr>
          <a:xfrm>
            <a:off x="11038458" y="6356350"/>
            <a:ext cx="70515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3244-35F5-4979-8FBD-43B77FA08E56}" type="slidenum">
              <a:rPr lang="en-US" smtClean="0"/>
              <a:t>‹#›</a:t>
            </a:fld>
            <a:endParaRPr lang="en-US"/>
          </a:p>
        </p:txBody>
      </p:sp>
      <p:cxnSp>
        <p:nvCxnSpPr>
          <p:cNvPr id="8" name="Straight Connector 4">
            <a:extLst>
              <a:ext uri="{FF2B5EF4-FFF2-40B4-BE49-F238E27FC236}">
                <a16:creationId xmlns:a16="http://schemas.microsoft.com/office/drawing/2014/main" id="{B8692778-6701-47A1-9865-1E8275EB86D2}"/>
              </a:ext>
            </a:extLst>
          </p:cNvPr>
          <p:cNvCxnSpPr>
            <a:cxnSpLocks/>
          </p:cNvCxnSpPr>
          <p:nvPr userDrawn="1"/>
        </p:nvCxnSpPr>
        <p:spPr>
          <a:xfrm>
            <a:off x="779453" y="489835"/>
            <a:ext cx="6152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fický objekt 8">
            <a:extLst>
              <a:ext uri="{FF2B5EF4-FFF2-40B4-BE49-F238E27FC236}">
                <a16:creationId xmlns:a16="http://schemas.microsoft.com/office/drawing/2014/main" id="{A05F7A3D-EC37-4464-9F25-4B03526BB5AC}"/>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l="9615" t="34344" r="16802" b="33795"/>
          <a:stretch/>
        </p:blipFill>
        <p:spPr>
          <a:xfrm>
            <a:off x="10067635" y="574957"/>
            <a:ext cx="1503734" cy="434324"/>
          </a:xfrm>
          <a:prstGeom prst="rect">
            <a:avLst/>
          </a:prstGeom>
        </p:spPr>
      </p:pic>
    </p:spTree>
    <p:extLst>
      <p:ext uri="{BB962C8B-B14F-4D97-AF65-F5344CB8AC3E}">
        <p14:creationId xmlns:p14="http://schemas.microsoft.com/office/powerpoint/2010/main" val="141678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72" r:id="rId6"/>
    <p:sldLayoutId id="2147483671" r:id="rId7"/>
    <p:sldLayoutId id="2147483655" r:id="rId8"/>
    <p:sldLayoutId id="2147483667" r:id="rId9"/>
    <p:sldLayoutId id="2147483670" r:id="rId10"/>
    <p:sldLayoutId id="2147483673"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SzPct val="80000"/>
        <a:buFont typeface="Symbol" panose="05050102010706020507" pitchFamily="18" charset="2"/>
        <a:buChar char="·"/>
        <a:defRPr sz="2400" kern="1200">
          <a:solidFill>
            <a:schemeClr val="tx1"/>
          </a:solidFill>
          <a:latin typeface="+mn-lt"/>
          <a:ea typeface="+mn-ea"/>
          <a:cs typeface="+mn-cs"/>
        </a:defRPr>
      </a:lvl1pPr>
      <a:lvl2pPr marL="720725" indent="-346075" algn="l" defTabSz="914400" rtl="0" eaLnBrk="1" latinLnBrk="0" hangingPunct="1">
        <a:lnSpc>
          <a:spcPct val="90000"/>
        </a:lnSpc>
        <a:spcBef>
          <a:spcPts val="500"/>
        </a:spcBef>
        <a:buSzPct val="80000"/>
        <a:buFont typeface="Symbol" panose="05050102010706020507" pitchFamily="18" charset="2"/>
        <a:buChar char="·"/>
        <a:defRPr sz="2000" kern="1200">
          <a:solidFill>
            <a:schemeClr val="tx1"/>
          </a:solidFill>
          <a:latin typeface="+mn-lt"/>
          <a:ea typeface="+mn-ea"/>
          <a:cs typeface="+mn-cs"/>
        </a:defRPr>
      </a:lvl2pPr>
      <a:lvl3pPr marL="1081088" indent="-341313" algn="l" defTabSz="914400" rtl="0" eaLnBrk="1" latinLnBrk="0" hangingPunct="1">
        <a:lnSpc>
          <a:spcPct val="90000"/>
        </a:lnSpc>
        <a:spcBef>
          <a:spcPts val="500"/>
        </a:spcBef>
        <a:buSzPct val="80000"/>
        <a:buFont typeface="Symbol" panose="05050102010706020507" pitchFamily="18" charset="2"/>
        <a:buChar char="·"/>
        <a:defRPr sz="1800" kern="1200">
          <a:solidFill>
            <a:schemeClr val="tx1"/>
          </a:solidFill>
          <a:latin typeface="+mn-lt"/>
          <a:ea typeface="+mn-ea"/>
          <a:cs typeface="+mn-cs"/>
        </a:defRPr>
      </a:lvl3pPr>
      <a:lvl4pPr marL="1347788" indent="-228600" algn="l" defTabSz="914400" rtl="0" eaLnBrk="1" latinLnBrk="0" hangingPunct="1">
        <a:lnSpc>
          <a:spcPct val="90000"/>
        </a:lnSpc>
        <a:spcBef>
          <a:spcPts val="500"/>
        </a:spcBef>
        <a:buSzPct val="80000"/>
        <a:buFont typeface="Symbol" panose="05050102010706020507" pitchFamily="18" charset="2"/>
        <a:buChar char="·"/>
        <a:defRPr sz="1600" kern="1200">
          <a:solidFill>
            <a:schemeClr val="tx1"/>
          </a:solidFill>
          <a:latin typeface="+mn-lt"/>
          <a:ea typeface="+mn-ea"/>
          <a:cs typeface="+mn-cs"/>
        </a:defRPr>
      </a:lvl4pPr>
      <a:lvl5pPr marL="1616075" indent="-228600" algn="l" defTabSz="914400" rtl="0" eaLnBrk="1" latinLnBrk="0" hangingPunct="1">
        <a:lnSpc>
          <a:spcPct val="90000"/>
        </a:lnSpc>
        <a:spcBef>
          <a:spcPts val="500"/>
        </a:spcBef>
        <a:buSzPct val="80000"/>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2" userDrawn="1">
          <p15:clr>
            <a:srgbClr val="F26B43"/>
          </p15:clr>
        </p15:guide>
        <p15:guide id="2" pos="7423" userDrawn="1">
          <p15:clr>
            <a:srgbClr val="F26B43"/>
          </p15:clr>
        </p15:guide>
        <p15:guide id="3" orient="horz" pos="3884" userDrawn="1">
          <p15:clr>
            <a:srgbClr val="F26B43"/>
          </p15:clr>
        </p15:guide>
        <p15:guide id="4" pos="393" userDrawn="1">
          <p15:clr>
            <a:srgbClr val="F26B43"/>
          </p15:clr>
        </p15:guide>
        <p15:guide id="5" orient="horz" pos="4065" userDrawn="1">
          <p15:clr>
            <a:srgbClr val="F26B43"/>
          </p15:clr>
        </p15:guide>
        <p15:guide id="6" orient="horz" pos="4178" userDrawn="1">
          <p15:clr>
            <a:srgbClr val="F26B43"/>
          </p15:clr>
        </p15:guide>
        <p15:guide id="7"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1</a:t>
            </a:fld>
            <a:endParaRPr lang="en-US"/>
          </a:p>
        </p:txBody>
      </p:sp>
      <p:pic>
        <p:nvPicPr>
          <p:cNvPr id="7" name="Zástupný symbol obrázku 8">
            <a:extLst>
              <a:ext uri="{FF2B5EF4-FFF2-40B4-BE49-F238E27FC236}">
                <a16:creationId xmlns:a16="http://schemas.microsoft.com/office/drawing/2014/main" id="{03CE3C98-6D14-4064-A3FE-8CB440C222E3}"/>
              </a:ext>
            </a:extLst>
          </p:cNvPr>
          <p:cNvPicPr>
            <a:picLocks noChangeAspect="1"/>
          </p:cNvPicPr>
          <p:nvPr/>
        </p:nvPicPr>
        <p:blipFill rotWithShape="1">
          <a:blip r:embed="rId2">
            <a:extLst>
              <a:ext uri="{28A0092B-C50C-407E-A947-70E740481C1C}">
                <a14:useLocalDpi xmlns:a14="http://schemas.microsoft.com/office/drawing/2010/main" val="0"/>
              </a:ext>
            </a:extLst>
          </a:blip>
          <a:srcRect l="-72"/>
          <a:stretch/>
        </p:blipFill>
        <p:spPr>
          <a:xfrm>
            <a:off x="0" y="3798766"/>
            <a:ext cx="12191998" cy="3059234"/>
          </a:xfrm>
          <a:prstGeom prst="rect">
            <a:avLst/>
          </a:prstGeom>
        </p:spPr>
      </p:pic>
      <p:pic>
        <p:nvPicPr>
          <p:cNvPr id="10" name="Zástupný obsah 2">
            <a:extLst>
              <a:ext uri="{FF2B5EF4-FFF2-40B4-BE49-F238E27FC236}">
                <a16:creationId xmlns:a16="http://schemas.microsoft.com/office/drawing/2014/main" id="{93F18C6A-FB7E-A1D1-ED58-FABC624429CA}"/>
              </a:ext>
            </a:extLst>
          </p:cNvPr>
          <p:cNvPicPr>
            <a:picLocks noGrp="1" noChangeAspect="1"/>
          </p:cNvPicPr>
          <p:nvPr>
            <p:ph sz="half" idx="1"/>
          </p:nvPr>
        </p:nvPicPr>
        <p:blipFill>
          <a:blip r:embed="rId3"/>
          <a:stretch>
            <a:fillRect/>
          </a:stretch>
        </p:blipFill>
        <p:spPr bwMode="auto">
          <a:xfrm>
            <a:off x="8758457" y="182356"/>
            <a:ext cx="2985152" cy="14611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ek 10" descr="Obsah obrázku text&#10;&#10;Popis byl vytvořen automaticky">
            <a:extLst>
              <a:ext uri="{FF2B5EF4-FFF2-40B4-BE49-F238E27FC236}">
                <a16:creationId xmlns:a16="http://schemas.microsoft.com/office/drawing/2014/main" id="{31219BA8-3F5C-18A3-1BFA-4A281F74E008}"/>
              </a:ext>
            </a:extLst>
          </p:cNvPr>
          <p:cNvPicPr>
            <a:picLocks noChangeAspect="1"/>
          </p:cNvPicPr>
          <p:nvPr/>
        </p:nvPicPr>
        <p:blipFill>
          <a:blip r:embed="rId4"/>
          <a:stretch>
            <a:fillRect/>
          </a:stretch>
        </p:blipFill>
        <p:spPr>
          <a:xfrm>
            <a:off x="726830" y="312126"/>
            <a:ext cx="3093941" cy="1067214"/>
          </a:xfrm>
          <a:prstGeom prst="rect">
            <a:avLst/>
          </a:prstGeom>
        </p:spPr>
      </p:pic>
      <p:sp>
        <p:nvSpPr>
          <p:cNvPr id="12" name="Nadpis 3">
            <a:extLst>
              <a:ext uri="{FF2B5EF4-FFF2-40B4-BE49-F238E27FC236}">
                <a16:creationId xmlns:a16="http://schemas.microsoft.com/office/drawing/2014/main" id="{07769257-D5C5-2DF6-8C24-4848C42F2B98}"/>
              </a:ext>
            </a:extLst>
          </p:cNvPr>
          <p:cNvSpPr txBox="1">
            <a:spLocks/>
          </p:cNvSpPr>
          <p:nvPr/>
        </p:nvSpPr>
        <p:spPr>
          <a:xfrm>
            <a:off x="1" y="3024066"/>
            <a:ext cx="12191999" cy="1336430"/>
          </a:xfrm>
          <a:prstGeom prst="rect">
            <a:avLst/>
          </a:prstGeom>
        </p:spPr>
        <p:txBody>
          <a:bodyPr vert="horz" lIns="91440" tIns="0" rIns="91440" bIns="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defRPr/>
            </a:pPr>
            <a:endParaRPr lang="cs-CZ" sz="2800" dirty="0"/>
          </a:p>
        </p:txBody>
      </p:sp>
      <p:sp>
        <p:nvSpPr>
          <p:cNvPr id="13" name="Obdélník 12">
            <a:extLst>
              <a:ext uri="{FF2B5EF4-FFF2-40B4-BE49-F238E27FC236}">
                <a16:creationId xmlns:a16="http://schemas.microsoft.com/office/drawing/2014/main" id="{0A8EE62E-B985-E655-1542-A4DE20E8D1D1}"/>
              </a:ext>
            </a:extLst>
          </p:cNvPr>
          <p:cNvSpPr/>
          <p:nvPr/>
        </p:nvSpPr>
        <p:spPr>
          <a:xfrm>
            <a:off x="0" y="1687634"/>
            <a:ext cx="12191999"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Projekt „Energie pomáhají“ společnosti E.ON Energie, a.s.</a:t>
            </a:r>
          </a:p>
          <a:p>
            <a:pPr algn="ctr"/>
            <a:endParaRPr lang="cs-CZ" sz="2800" dirty="0">
              <a:latin typeface="Arial" panose="020B0604020202020204" pitchFamily="34" charset="0"/>
              <a:cs typeface="Arial" panose="020B0604020202020204" pitchFamily="34" charset="0"/>
            </a:endParaRPr>
          </a:p>
        </p:txBody>
      </p:sp>
      <p:sp>
        <p:nvSpPr>
          <p:cNvPr id="14" name="TextovéPole 13">
            <a:extLst>
              <a:ext uri="{FF2B5EF4-FFF2-40B4-BE49-F238E27FC236}">
                <a16:creationId xmlns:a16="http://schemas.microsoft.com/office/drawing/2014/main" id="{F937ABD6-51DC-9ADE-6646-E93CBAD72BF6}"/>
              </a:ext>
            </a:extLst>
          </p:cNvPr>
          <p:cNvSpPr txBox="1"/>
          <p:nvPr/>
        </p:nvSpPr>
        <p:spPr>
          <a:xfrm>
            <a:off x="4652044" y="3290935"/>
            <a:ext cx="3159839" cy="338554"/>
          </a:xfrm>
          <a:prstGeom prst="rect">
            <a:avLst/>
          </a:prstGeom>
          <a:noFill/>
        </p:spPr>
        <p:txBody>
          <a:bodyPr wrap="none" rtlCol="0">
            <a:spAutoFit/>
          </a:bodyPr>
          <a:lstStyle/>
          <a:p>
            <a:pPr algn="ctr"/>
            <a:r>
              <a:rPr lang="cs-CZ" sz="1600" dirty="0">
                <a:latin typeface="Arial" panose="020B0604020202020204" pitchFamily="34" charset="0"/>
                <a:cs typeface="Arial" panose="020B0604020202020204" pitchFamily="34" charset="0"/>
              </a:rPr>
              <a:t>Závěrečné vyhodnocení projektu</a:t>
            </a:r>
          </a:p>
        </p:txBody>
      </p:sp>
    </p:spTree>
    <p:extLst>
      <p:ext uri="{BB962C8B-B14F-4D97-AF65-F5344CB8AC3E}">
        <p14:creationId xmlns:p14="http://schemas.microsoft.com/office/powerpoint/2010/main" val="8567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10</a:t>
            </a:fld>
            <a:endParaRPr lang="en-US"/>
          </a:p>
        </p:txBody>
      </p:sp>
      <p:sp>
        <p:nvSpPr>
          <p:cNvPr id="3" name="Obdélník 2"/>
          <p:cNvSpPr/>
          <p:nvPr/>
        </p:nvSpPr>
        <p:spPr>
          <a:xfrm>
            <a:off x="0" y="15962"/>
            <a:ext cx="9187961"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prstClr val="white"/>
                </a:solidFill>
                <a:latin typeface="Arial" panose="020B0604020202020204" pitchFamily="34" charset="0"/>
                <a:cs typeface="Arial" panose="020B0604020202020204" pitchFamily="34" charset="0"/>
              </a:rPr>
              <a:t> Příklady z praxe</a:t>
            </a:r>
            <a:endParaRPr lang="cs-CZ" sz="2800" dirty="0">
              <a:latin typeface="Arial" panose="020B0604020202020204" pitchFamily="34" charset="0"/>
              <a:cs typeface="Arial" panose="020B0604020202020204" pitchFamily="34" charset="0"/>
            </a:endParaRPr>
          </a:p>
        </p:txBody>
      </p:sp>
      <p:sp>
        <p:nvSpPr>
          <p:cNvPr id="2" name="Obdélník 1"/>
          <p:cNvSpPr/>
          <p:nvPr/>
        </p:nvSpPr>
        <p:spPr>
          <a:xfrm>
            <a:off x="187792" y="1352393"/>
            <a:ext cx="11555817" cy="5693866"/>
          </a:xfrm>
          <a:prstGeom prst="rect">
            <a:avLst/>
          </a:prstGeom>
        </p:spPr>
        <p:txBody>
          <a:bodyPr wrap="square">
            <a:spAutoFit/>
          </a:bodyPr>
          <a:lstStyle/>
          <a:p>
            <a:endParaRPr lang="cs-CZ" sz="1400" b="1" dirty="0">
              <a:latin typeface="Arial" panose="020B0604020202020204" pitchFamily="34" charset="0"/>
              <a:cs typeface="Arial" panose="020B0604020202020204" pitchFamily="34" charset="0"/>
            </a:endParaRPr>
          </a:p>
          <a:p>
            <a:r>
              <a:rPr lang="cs-CZ" sz="1400" b="1" dirty="0">
                <a:latin typeface="Arial" panose="020B0604020202020204" pitchFamily="34" charset="0"/>
                <a:cs typeface="Arial" panose="020B0604020202020204" pitchFamily="34" charset="0"/>
              </a:rPr>
              <a:t>Peníze z projektu E.ON „Energie pomáhají“ zachránily maminku s těžce postiženým chlapcem před vystěhováním z bezbariérového bytu</a:t>
            </a:r>
          </a:p>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Nicolas se narodil před 11 lety. Porod byl komplikovaný a chlapec od té doby podstoupil osm operačních zákroků, nespočet hospitalizací a rehabilitačních procedur. Maminka se nesmířila s prognózou, že by měl pouze ležet a nečinně přijímat potravu. Trvalou snahou o dobro chlapce se jí podařilo odvrátit nejhorší a chlapec dnes chodí, jí a komunikuje. Péče o něj však vyžaduje veškeré její úsilí, je v trvalém kontaktu s lékařskými kapacitami z celé republiky. </a:t>
            </a:r>
            <a:r>
              <a:rPr lang="cs-CZ" sz="1400" dirty="0" err="1">
                <a:latin typeface="Arial" panose="020B0604020202020204" pitchFamily="34" charset="0"/>
                <a:cs typeface="Arial" panose="020B0604020202020204" pitchFamily="34" charset="0"/>
              </a:rPr>
              <a:t>Nicolasovo</a:t>
            </a:r>
            <a:r>
              <a:rPr lang="cs-CZ" sz="1400" dirty="0">
                <a:latin typeface="Arial" panose="020B0604020202020204" pitchFamily="34" charset="0"/>
                <a:cs typeface="Arial" panose="020B0604020202020204" pitchFamily="34" charset="0"/>
              </a:rPr>
              <a:t> postižení je kombinované, má problémy i s psychikou, v jedenácti letech musí brát antidepresiva a být v péči psychiatra. Nicolas potřebuje řadu kompenzačních pomůcek, speciálních rehabilitací, které leckdy neplatí pojišťovna, </a:t>
            </a:r>
          </a:p>
          <a:p>
            <a:r>
              <a:rPr lang="cs-CZ" sz="1400" dirty="0">
                <a:latin typeface="Arial" panose="020B0604020202020204" pitchFamily="34" charset="0"/>
                <a:cs typeface="Arial" panose="020B0604020202020204" pitchFamily="34" charset="0"/>
              </a:rPr>
              <a:t>a také bezbariérový byt. Přestože bydlí v nájemním bytě města, maminka jej na své náklady kompletně zrekonstruovala a zařídila pro potřeby svého jediného dítěte. </a:t>
            </a:r>
          </a:p>
          <a:p>
            <a:r>
              <a:rPr lang="cs-CZ" sz="1400" dirty="0">
                <a:latin typeface="Arial" panose="020B0604020202020204" pitchFamily="34" charset="0"/>
                <a:cs typeface="Arial" panose="020B0604020202020204" pitchFamily="34" charset="0"/>
              </a:rPr>
              <a:t>„Je to obrovské, vyčerpávající úsilí, péče je nákladná a bez podpory okolí, přátel a lékařů by nic z toho </a:t>
            </a:r>
          </a:p>
          <a:p>
            <a:r>
              <a:rPr lang="cs-CZ" sz="1400" dirty="0">
                <a:latin typeface="Arial" panose="020B0604020202020204" pitchFamily="34" charset="0"/>
                <a:cs typeface="Arial" panose="020B0604020202020204" pitchFamily="34" charset="0"/>
              </a:rPr>
              <a:t>nebylo,“ říká dnes </a:t>
            </a:r>
            <a:r>
              <a:rPr lang="cs-CZ" sz="1400" dirty="0" err="1">
                <a:latin typeface="Arial" panose="020B0604020202020204" pitchFamily="34" charset="0"/>
                <a:cs typeface="Arial" panose="020B0604020202020204" pitchFamily="34" charset="0"/>
              </a:rPr>
              <a:t>Nicolasova</a:t>
            </a:r>
            <a:r>
              <a:rPr lang="cs-CZ" sz="1400" dirty="0">
                <a:latin typeface="Arial" panose="020B0604020202020204" pitchFamily="34" charset="0"/>
                <a:cs typeface="Arial" panose="020B0604020202020204" pitchFamily="34" charset="0"/>
              </a:rPr>
              <a:t> maminka Ivana. „Je štěstí mít kolem sebe tým odborníků, kteří táhnou </a:t>
            </a:r>
          </a:p>
          <a:p>
            <a:r>
              <a:rPr lang="cs-CZ" sz="1400" dirty="0">
                <a:latin typeface="Arial" panose="020B0604020202020204" pitchFamily="34" charset="0"/>
                <a:cs typeface="Arial" panose="020B0604020202020204" pitchFamily="34" charset="0"/>
              </a:rPr>
              <a:t>za jeden provaz, pro které je cílem můj syn. Vážím si každého za těch jedenáct let a bylo mi ctí.“</a:t>
            </a:r>
          </a:p>
          <a:p>
            <a:r>
              <a:rPr lang="cs-CZ" sz="1400" dirty="0" err="1">
                <a:latin typeface="Arial" panose="020B0604020202020204" pitchFamily="34" charset="0"/>
                <a:cs typeface="Arial" panose="020B0604020202020204" pitchFamily="34" charset="0"/>
              </a:rPr>
              <a:t>Nicolasova</a:t>
            </a:r>
            <a:r>
              <a:rPr lang="cs-CZ" sz="1400" dirty="0">
                <a:latin typeface="Arial" panose="020B0604020202020204" pitchFamily="34" charset="0"/>
                <a:cs typeface="Arial" panose="020B0604020202020204" pitchFamily="34" charset="0"/>
              </a:rPr>
              <a:t> maminka je samoživitelka a péče o syna je finančně velice náročná. I přesto, že měla řádně </a:t>
            </a:r>
          </a:p>
          <a:p>
            <a:r>
              <a:rPr lang="cs-CZ" sz="1400" dirty="0">
                <a:latin typeface="Arial" panose="020B0604020202020204" pitchFamily="34" charset="0"/>
                <a:cs typeface="Arial" panose="020B0604020202020204" pitchFamily="34" charset="0"/>
              </a:rPr>
              <a:t>vyřízené všechny dostupné státní příspěvky, nedokázala pokrýt nedoplatek za vodu a topení vyúčtovaný </a:t>
            </a:r>
          </a:p>
          <a:p>
            <a:r>
              <a:rPr lang="cs-CZ" sz="1400" dirty="0">
                <a:latin typeface="Arial" panose="020B0604020202020204" pitchFamily="34" charset="0"/>
                <a:cs typeface="Arial" panose="020B0604020202020204" pitchFamily="34" charset="0"/>
              </a:rPr>
              <a:t>za předešlý rok. Díky projektu Energie pomáhají společnosti E.ON jí Diecézní charita Plzeň mohla vyjít </a:t>
            </a:r>
          </a:p>
          <a:p>
            <a:r>
              <a:rPr lang="cs-CZ" sz="1400" dirty="0">
                <a:latin typeface="Arial" panose="020B0604020202020204" pitchFamily="34" charset="0"/>
                <a:cs typeface="Arial" panose="020B0604020202020204" pitchFamily="34" charset="0"/>
              </a:rPr>
              <a:t>vstříc a paní Ivana uhradila nedoplatek v řádu dnů. </a:t>
            </a:r>
          </a:p>
          <a:p>
            <a:r>
              <a:rPr lang="cs-CZ" sz="1400" dirty="0">
                <a:latin typeface="Arial" panose="020B0604020202020204" pitchFamily="34" charset="0"/>
                <a:cs typeface="Arial" panose="020B0604020202020204" pitchFamily="34" charset="0"/>
              </a:rPr>
              <a:t>„Pomoc s úhradou probíhala velmi rychle a vedla k vyřešení svízelné situace, což zdaleka není pravidlem,</a:t>
            </a:r>
          </a:p>
          <a:p>
            <a:r>
              <a:rPr lang="cs-CZ" sz="1400" dirty="0">
                <a:latin typeface="Arial" panose="020B0604020202020204" pitchFamily="34" charset="0"/>
                <a:cs typeface="Arial" panose="020B0604020202020204" pitchFamily="34" charset="0"/>
              </a:rPr>
              <a:t>ale vzácností,“ vzpomíná dnes paní Ivana. „Je dobré vědět, že za vámi stojí lidé, kterým není vaše </a:t>
            </a:r>
          </a:p>
          <a:p>
            <a:r>
              <a:rPr lang="cs-CZ" sz="1400" dirty="0">
                <a:latin typeface="Arial" panose="020B0604020202020204" pitchFamily="34" charset="0"/>
                <a:cs typeface="Arial" panose="020B0604020202020204" pitchFamily="34" charset="0"/>
              </a:rPr>
              <a:t>situace lhostejná.“</a:t>
            </a:r>
          </a:p>
          <a:p>
            <a:r>
              <a:rPr lang="cs-CZ" sz="1400" dirty="0">
                <a:latin typeface="Arial" panose="020B0604020202020204" pitchFamily="34" charset="0"/>
                <a:cs typeface="Arial" panose="020B0604020202020204" pitchFamily="34" charset="0"/>
              </a:rPr>
              <a:t>„Velké poděkování patří celé Diecézi plzeňské, která nás opakovaně provází naším nemocí poznamenaným</a:t>
            </a:r>
          </a:p>
          <a:p>
            <a:r>
              <a:rPr lang="cs-CZ" sz="1400" dirty="0">
                <a:latin typeface="Arial" panose="020B0604020202020204" pitchFamily="34" charset="0"/>
                <a:cs typeface="Arial" panose="020B0604020202020204" pitchFamily="34" charset="0"/>
              </a:rPr>
              <a:t>životem. Lidem, pro které není Nicolas jen jedním z mnoha dětí,“ říká paní Ivana a doplňuje: </a:t>
            </a:r>
            <a:r>
              <a:rPr lang="cs-CZ" sz="1400" b="1" dirty="0">
                <a:latin typeface="Arial" panose="020B0604020202020204" pitchFamily="34" charset="0"/>
                <a:cs typeface="Arial" panose="020B0604020202020204" pitchFamily="34" charset="0"/>
              </a:rPr>
              <a:t>„Chtěla bych </a:t>
            </a:r>
          </a:p>
          <a:p>
            <a:r>
              <a:rPr lang="cs-CZ" sz="1400" b="1" dirty="0">
                <a:latin typeface="Arial" panose="020B0604020202020204" pitchFamily="34" charset="0"/>
                <a:cs typeface="Arial" panose="020B0604020202020204" pitchFamily="34" charset="0"/>
              </a:rPr>
              <a:t>poděkovat také </a:t>
            </a:r>
            <a:r>
              <a:rPr lang="cs-CZ" sz="1400" b="1" dirty="0" err="1">
                <a:latin typeface="Arial" panose="020B0604020202020204" pitchFamily="34" charset="0"/>
                <a:cs typeface="Arial" panose="020B0604020202020204" pitchFamily="34" charset="0"/>
              </a:rPr>
              <a:t>E.ONu</a:t>
            </a:r>
            <a:r>
              <a:rPr lang="cs-CZ" sz="1400" b="1" dirty="0">
                <a:latin typeface="Arial" panose="020B0604020202020204" pitchFamily="34" charset="0"/>
                <a:cs typeface="Arial" panose="020B0604020202020204" pitchFamily="34" charset="0"/>
              </a:rPr>
              <a:t>, který celý tento projekt financuje a je ochoten pomáhat, protože to má smysl.“</a:t>
            </a:r>
          </a:p>
          <a:p>
            <a:r>
              <a:rPr lang="cs-CZ" sz="1400" dirty="0">
                <a:latin typeface="Arial" panose="020B0604020202020204" pitchFamily="34" charset="0"/>
                <a:cs typeface="Arial" panose="020B0604020202020204" pitchFamily="34" charset="0"/>
              </a:rPr>
              <a:t> </a:t>
            </a:r>
          </a:p>
          <a:p>
            <a:pPr algn="just"/>
            <a:endParaRPr lang="cs-CZ" sz="1400" dirty="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60264" y="3610302"/>
            <a:ext cx="3231735" cy="3231735"/>
          </a:xfrm>
          <a:prstGeom prst="rect">
            <a:avLst/>
          </a:prstGeom>
        </p:spPr>
      </p:pic>
    </p:spTree>
    <p:extLst>
      <p:ext uri="{BB962C8B-B14F-4D97-AF65-F5344CB8AC3E}">
        <p14:creationId xmlns:p14="http://schemas.microsoft.com/office/powerpoint/2010/main" val="250873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11</a:t>
            </a:fld>
            <a:endParaRPr lang="en-US"/>
          </a:p>
        </p:txBody>
      </p:sp>
      <p:sp>
        <p:nvSpPr>
          <p:cNvPr id="2" name="Obdélník 1"/>
          <p:cNvSpPr/>
          <p:nvPr/>
        </p:nvSpPr>
        <p:spPr>
          <a:xfrm>
            <a:off x="871904" y="1955145"/>
            <a:ext cx="10166554" cy="4154984"/>
          </a:xfrm>
          <a:prstGeom prst="rect">
            <a:avLst/>
          </a:prstGeom>
        </p:spPr>
        <p:txBody>
          <a:bodyPr wrap="square">
            <a:spAutoFit/>
          </a:bodyPr>
          <a:lstStyle/>
          <a:p>
            <a:pPr algn="l"/>
            <a:r>
              <a:rPr lang="cs-CZ" sz="2400" b="1" i="0" u="none" strike="noStrike" dirty="0">
                <a:solidFill>
                  <a:srgbClr val="000000"/>
                </a:solidFill>
                <a:effectLst/>
                <a:latin typeface="Arial" panose="020B0604020202020204" pitchFamily="34" charset="0"/>
                <a:cs typeface="Arial" panose="020B0604020202020204" pitchFamily="34" charset="0"/>
              </a:rPr>
              <a:t>Společnosti E.ON Energie</a:t>
            </a:r>
            <a:r>
              <a:rPr lang="cs-CZ" sz="2400" b="0" i="0" u="none" strike="noStrike" dirty="0">
                <a:solidFill>
                  <a:srgbClr val="000000"/>
                </a:solidFill>
                <a:effectLst/>
                <a:latin typeface="Arial" panose="020B0604020202020204" pitchFamily="34" charset="0"/>
                <a:cs typeface="Arial" panose="020B0604020202020204" pitchFamily="34" charset="0"/>
              </a:rPr>
              <a:t>, a.s. vyjadřujeme hluboké poděkování za její významnou podporu v rámci projektu „</a:t>
            </a:r>
            <a:r>
              <a:rPr lang="cs-CZ" sz="2400" b="1" i="0" u="none" strike="noStrike" dirty="0">
                <a:solidFill>
                  <a:srgbClr val="000000"/>
                </a:solidFill>
                <a:effectLst/>
                <a:latin typeface="Arial" panose="020B0604020202020204" pitchFamily="34" charset="0"/>
                <a:cs typeface="Arial" panose="020B0604020202020204" pitchFamily="34" charset="0"/>
              </a:rPr>
              <a:t>Energie pomáhají</a:t>
            </a:r>
            <a:r>
              <a:rPr lang="cs-CZ" sz="2400" b="0" i="0" u="none" strike="noStrike" dirty="0">
                <a:solidFill>
                  <a:srgbClr val="000000"/>
                </a:solidFill>
                <a:effectLst/>
                <a:latin typeface="Arial" panose="020B0604020202020204" pitchFamily="34" charset="0"/>
                <a:cs typeface="Arial" panose="020B0604020202020204" pitchFamily="34" charset="0"/>
              </a:rPr>
              <a:t>“. Díky této spolupráci jsme mohli podat pomocnou ruku lidem v těžkých životních situacích po celé České republice.</a:t>
            </a:r>
          </a:p>
          <a:p>
            <a:pPr algn="l"/>
            <a:endParaRPr lang="cs-CZ" sz="2400" b="0" i="0" u="none" strike="noStrike" dirty="0">
              <a:solidFill>
                <a:srgbClr val="000000"/>
              </a:solidFill>
              <a:effectLst/>
              <a:latin typeface="Arial" panose="020B0604020202020204" pitchFamily="34" charset="0"/>
              <a:cs typeface="Arial" panose="020B0604020202020204" pitchFamily="34" charset="0"/>
            </a:endParaRPr>
          </a:p>
          <a:p>
            <a:pPr algn="l"/>
            <a:r>
              <a:rPr lang="cs-CZ" sz="2400" b="0" i="0" u="none" strike="noStrike" dirty="0">
                <a:solidFill>
                  <a:srgbClr val="000000"/>
                </a:solidFill>
                <a:effectLst/>
                <a:latin typeface="Arial" panose="020B0604020202020204" pitchFamily="34" charset="0"/>
                <a:cs typeface="Arial" panose="020B0604020202020204" pitchFamily="34" charset="0"/>
              </a:rPr>
              <a:t>Zvláštní dík patří také za finanční </a:t>
            </a:r>
            <a:r>
              <a:rPr lang="cs-CZ" sz="2400" b="1" i="0" u="none" strike="noStrike" dirty="0">
                <a:solidFill>
                  <a:srgbClr val="000000"/>
                </a:solidFill>
                <a:effectLst/>
                <a:latin typeface="Arial" panose="020B0604020202020204" pitchFamily="34" charset="0"/>
                <a:cs typeface="Arial" panose="020B0604020202020204" pitchFamily="34" charset="0"/>
              </a:rPr>
              <a:t>pomoc při loňských zářijových povodních</a:t>
            </a:r>
            <a:r>
              <a:rPr lang="cs-CZ" sz="2400" b="0" i="0" u="none" strike="noStrike" dirty="0">
                <a:solidFill>
                  <a:srgbClr val="000000"/>
                </a:solidFill>
                <a:effectLst/>
                <a:latin typeface="Arial" panose="020B0604020202020204" pitchFamily="34" charset="0"/>
                <a:cs typeface="Arial" panose="020B0604020202020204" pitchFamily="34" charset="0"/>
              </a:rPr>
              <a:t>, která umožnila poskytnout okamžitou podporu 34 rodinám, přičemž každá z nich obdržela jednorázovou částku 50 000 Kč.</a:t>
            </a:r>
          </a:p>
          <a:p>
            <a:pPr algn="l"/>
            <a:endParaRPr lang="cs-CZ" sz="2400" b="0" i="0" u="none" strike="noStrike" dirty="0">
              <a:solidFill>
                <a:srgbClr val="000000"/>
              </a:solidFill>
              <a:effectLst/>
              <a:latin typeface="Arial" panose="020B0604020202020204" pitchFamily="34" charset="0"/>
              <a:cs typeface="Arial" panose="020B0604020202020204" pitchFamily="34" charset="0"/>
            </a:endParaRPr>
          </a:p>
          <a:p>
            <a:pPr algn="l"/>
            <a:r>
              <a:rPr lang="cs-CZ" sz="2400" b="1" i="0" u="none" strike="noStrike" dirty="0">
                <a:solidFill>
                  <a:srgbClr val="000000"/>
                </a:solidFill>
                <a:effectLst/>
                <a:latin typeface="Arial" panose="020B0604020202020204" pitchFamily="34" charset="0"/>
                <a:cs typeface="Arial" panose="020B0604020202020204" pitchFamily="34" charset="0"/>
              </a:rPr>
              <a:t>Věříme v pevnost našeho partnerství a těšíme se na další společné kroky, které povedou k podpoře těch, kteří ji nejvíce potřebují.</a:t>
            </a:r>
          </a:p>
        </p:txBody>
      </p:sp>
      <p:sp>
        <p:nvSpPr>
          <p:cNvPr id="4" name="Obdélník 3"/>
          <p:cNvSpPr/>
          <p:nvPr/>
        </p:nvSpPr>
        <p:spPr>
          <a:xfrm>
            <a:off x="0" y="0"/>
            <a:ext cx="9187961"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prstClr val="white"/>
                </a:solidFill>
                <a:latin typeface="Arial" panose="020B0604020202020204" pitchFamily="34" charset="0"/>
                <a:cs typeface="Arial" panose="020B0604020202020204" pitchFamily="34" charset="0"/>
              </a:rPr>
              <a:t> Ze spolupráce partnerství:</a:t>
            </a:r>
            <a:endParaRPr lang="cs-C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10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2</a:t>
            </a:fld>
            <a:endParaRPr lang="en-US"/>
          </a:p>
        </p:txBody>
      </p:sp>
      <p:sp>
        <p:nvSpPr>
          <p:cNvPr id="9" name="Obdélník 8"/>
          <p:cNvSpPr/>
          <p:nvPr/>
        </p:nvSpPr>
        <p:spPr>
          <a:xfrm>
            <a:off x="0" y="0"/>
            <a:ext cx="9194001" cy="1326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prstClr val="white"/>
                </a:solidFill>
                <a:latin typeface="Arial" panose="020B0604020202020204" pitchFamily="34" charset="0"/>
                <a:cs typeface="Arial" panose="020B0604020202020204" pitchFamily="34" charset="0"/>
              </a:rPr>
              <a:t>Jak Charita Česká republika pomáhá?</a:t>
            </a:r>
            <a:endParaRPr lang="cs-CZ" sz="2800" dirty="0">
              <a:latin typeface="Arial" panose="020B0604020202020204" pitchFamily="34" charset="0"/>
              <a:cs typeface="Arial" panose="020B0604020202020204" pitchFamily="34" charset="0"/>
            </a:endParaRPr>
          </a:p>
        </p:txBody>
      </p:sp>
      <p:sp>
        <p:nvSpPr>
          <p:cNvPr id="12" name="Obdélník 11"/>
          <p:cNvSpPr/>
          <p:nvPr/>
        </p:nvSpPr>
        <p:spPr>
          <a:xfrm>
            <a:off x="6938682" y="2560636"/>
            <a:ext cx="4723059" cy="3231654"/>
          </a:xfrm>
          <a:prstGeom prst="rect">
            <a:avLst/>
          </a:prstGeom>
        </p:spPr>
        <p:txBody>
          <a:bodyPr wrap="square">
            <a:spAutoFit/>
          </a:bodyPr>
          <a:lstStyle/>
          <a:p>
            <a:pPr marL="342900" lvl="0" indent="-342900" defTabSz="342900" fontAlgn="base">
              <a:spcBef>
                <a:spcPct val="20000"/>
              </a:spcBef>
              <a:spcAft>
                <a:spcPct val="0"/>
              </a:spcAft>
              <a:buFont typeface="Arial" panose="020B0604020202020204" pitchFamily="34" charset="0"/>
              <a:buChar char="•"/>
            </a:pPr>
            <a:r>
              <a:rPr lang="cs-CZ" sz="2000" dirty="0">
                <a:latin typeface="Arial" panose="020B0604020202020204"/>
              </a:rPr>
              <a:t>Pomáháme prostřednictvím </a:t>
            </a:r>
            <a:r>
              <a:rPr lang="cs-CZ" sz="2000" b="1" dirty="0">
                <a:latin typeface="Arial" panose="020B0604020202020204"/>
              </a:rPr>
              <a:t>72 odborných poraden</a:t>
            </a:r>
            <a:r>
              <a:rPr lang="cs-CZ" sz="2000" dirty="0">
                <a:latin typeface="Arial" panose="020B0604020202020204"/>
              </a:rPr>
              <a:t>, které pokrývají 1/5 všech sociálních služeb v ČR</a:t>
            </a:r>
          </a:p>
          <a:p>
            <a:pPr marL="342900" lvl="0" indent="-342900" defTabSz="342900" fontAlgn="base">
              <a:spcBef>
                <a:spcPct val="20000"/>
              </a:spcBef>
              <a:spcAft>
                <a:spcPct val="0"/>
              </a:spcAft>
              <a:buFont typeface="Arial" panose="020B0604020202020204" pitchFamily="34" charset="0"/>
              <a:buChar char="•"/>
            </a:pPr>
            <a:endParaRPr lang="cs-CZ" sz="2000" dirty="0">
              <a:latin typeface="Arial" panose="020B0604020202020204"/>
            </a:endParaRPr>
          </a:p>
          <a:p>
            <a:pPr marL="342900" lvl="0" indent="-342900" defTabSz="342900" fontAlgn="base">
              <a:spcBef>
                <a:spcPct val="20000"/>
              </a:spcBef>
              <a:spcAft>
                <a:spcPct val="0"/>
              </a:spcAft>
              <a:buFont typeface="Arial" panose="020B0604020202020204" pitchFamily="34" charset="0"/>
              <a:buChar char="•"/>
            </a:pPr>
            <a:r>
              <a:rPr lang="cs-CZ" sz="2000" dirty="0">
                <a:latin typeface="Arial" panose="020B0604020202020204"/>
              </a:rPr>
              <a:t>Naše </a:t>
            </a:r>
            <a:r>
              <a:rPr lang="cs-CZ" sz="2000" b="1" dirty="0">
                <a:latin typeface="Arial" panose="020B0604020202020204"/>
              </a:rPr>
              <a:t>pomoc je adresná </a:t>
            </a:r>
            <a:r>
              <a:rPr lang="cs-CZ" sz="2000" dirty="0">
                <a:latin typeface="Arial" panose="020B0604020202020204"/>
              </a:rPr>
              <a:t>-  s každým klientem provádíme sociální šetření a hledáme způsob, jak mu nejlépe pomoci</a:t>
            </a:r>
          </a:p>
          <a:p>
            <a:pPr marL="342900" lvl="0" indent="-342900" defTabSz="342900" fontAlgn="base">
              <a:spcBef>
                <a:spcPct val="20000"/>
              </a:spcBef>
              <a:spcAft>
                <a:spcPct val="0"/>
              </a:spcAft>
              <a:buFont typeface="Arial" panose="020B0604020202020204" pitchFamily="34" charset="0"/>
              <a:buChar char="•"/>
            </a:pPr>
            <a:endParaRPr lang="cs-CZ" sz="1500" dirty="0">
              <a:latin typeface="Arial" panose="020B0604020202020204"/>
            </a:endParaRPr>
          </a:p>
          <a:p>
            <a:pPr marL="342900" lvl="0" indent="-342900" defTabSz="342900" fontAlgn="base">
              <a:spcBef>
                <a:spcPct val="20000"/>
              </a:spcBef>
              <a:spcAft>
                <a:spcPct val="0"/>
              </a:spcAft>
              <a:buFont typeface="Arial" panose="020B0604020202020204" pitchFamily="34" charset="0"/>
              <a:buChar char="•"/>
            </a:pPr>
            <a:endParaRPr lang="cs-CZ" sz="1500" b="1" dirty="0">
              <a:solidFill>
                <a:srgbClr val="AF0F0A"/>
              </a:solidFill>
              <a:latin typeface="Arial" panose="020B0604020202020204"/>
            </a:endParaRPr>
          </a:p>
        </p:txBody>
      </p:sp>
      <p:pic>
        <p:nvPicPr>
          <p:cNvPr id="4" name="Obrázek 3" descr="Obsah obrázku text, mapa, atlas, diagram&#10;&#10;Popis byl vytvořen automaticky">
            <a:extLst>
              <a:ext uri="{FF2B5EF4-FFF2-40B4-BE49-F238E27FC236}">
                <a16:creationId xmlns:a16="http://schemas.microsoft.com/office/drawing/2014/main" id="{41F206AC-E3D7-3856-8095-D26B25556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59" y="1628981"/>
            <a:ext cx="6013976" cy="4989206"/>
          </a:xfrm>
          <a:prstGeom prst="rect">
            <a:avLst/>
          </a:prstGeom>
        </p:spPr>
      </p:pic>
    </p:spTree>
    <p:extLst>
      <p:ext uri="{BB962C8B-B14F-4D97-AF65-F5344CB8AC3E}">
        <p14:creationId xmlns:p14="http://schemas.microsoft.com/office/powerpoint/2010/main" val="134583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3</a:t>
            </a:fld>
            <a:endParaRPr lang="en-US"/>
          </a:p>
        </p:txBody>
      </p:sp>
      <p:sp>
        <p:nvSpPr>
          <p:cNvPr id="3" name="Obdélník 2"/>
          <p:cNvSpPr/>
          <p:nvPr/>
        </p:nvSpPr>
        <p:spPr>
          <a:xfrm>
            <a:off x="0" y="14674"/>
            <a:ext cx="9187961"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prstClr val="white"/>
                </a:solidFill>
                <a:latin typeface="Arial" panose="020B0604020202020204" pitchFamily="34" charset="0"/>
                <a:cs typeface="Arial" panose="020B0604020202020204" pitchFamily="34" charset="0"/>
              </a:rPr>
              <a:t> Komu a čím jsme mohli díky projektu E.ON pomoci?</a:t>
            </a:r>
            <a:endParaRPr lang="cs-CZ" sz="2800" dirty="0">
              <a:latin typeface="Arial" panose="020B0604020202020204" pitchFamily="34" charset="0"/>
              <a:cs typeface="Arial" panose="020B0604020202020204" pitchFamily="34" charset="0"/>
            </a:endParaRPr>
          </a:p>
        </p:txBody>
      </p:sp>
      <p:graphicFrame>
        <p:nvGraphicFramePr>
          <p:cNvPr id="5" name="Graf 4"/>
          <p:cNvGraphicFramePr>
            <a:graphicFrameLocks/>
          </p:cNvGraphicFramePr>
          <p:nvPr>
            <p:extLst>
              <p:ext uri="{D42A27DB-BD31-4B8C-83A1-F6EECF244321}">
                <p14:modId xmlns:p14="http://schemas.microsoft.com/office/powerpoint/2010/main" val="2344742523"/>
              </p:ext>
            </p:extLst>
          </p:nvPr>
        </p:nvGraphicFramePr>
        <p:xfrm>
          <a:off x="-430823" y="1630168"/>
          <a:ext cx="6559061" cy="5025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p:cNvGraphicFramePr>
            <a:graphicFrameLocks/>
          </p:cNvGraphicFramePr>
          <p:nvPr>
            <p:extLst>
              <p:ext uri="{D42A27DB-BD31-4B8C-83A1-F6EECF244321}">
                <p14:modId xmlns:p14="http://schemas.microsoft.com/office/powerpoint/2010/main" val="2149360756"/>
              </p:ext>
            </p:extLst>
          </p:nvPr>
        </p:nvGraphicFramePr>
        <p:xfrm>
          <a:off x="5442438" y="1690163"/>
          <a:ext cx="7130561" cy="4965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 7"/>
          <p:cNvGraphicFramePr>
            <a:graphicFrameLocks/>
          </p:cNvGraphicFramePr>
          <p:nvPr>
            <p:extLst>
              <p:ext uri="{D42A27DB-BD31-4B8C-83A1-F6EECF244321}">
                <p14:modId xmlns:p14="http://schemas.microsoft.com/office/powerpoint/2010/main" val="2481607881"/>
              </p:ext>
            </p:extLst>
          </p:nvPr>
        </p:nvGraphicFramePr>
        <p:xfrm>
          <a:off x="-430824" y="1773197"/>
          <a:ext cx="6100103" cy="4799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 9"/>
          <p:cNvGraphicFramePr>
            <a:graphicFrameLocks/>
          </p:cNvGraphicFramePr>
          <p:nvPr>
            <p:extLst>
              <p:ext uri="{D42A27DB-BD31-4B8C-83A1-F6EECF244321}">
                <p14:modId xmlns:p14="http://schemas.microsoft.com/office/powerpoint/2010/main" val="2901065451"/>
              </p:ext>
            </p:extLst>
          </p:nvPr>
        </p:nvGraphicFramePr>
        <p:xfrm>
          <a:off x="5532120" y="1773196"/>
          <a:ext cx="6469379" cy="48595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759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66133" y="3011214"/>
            <a:ext cx="7247646" cy="3547241"/>
          </a:xfrm>
        </p:spPr>
        <p:txBody>
          <a:bodyPr anchor="t">
            <a:noAutofit/>
          </a:bodyPr>
          <a:lstStyle/>
          <a:p>
            <a:pPr>
              <a:lnSpc>
                <a:spcPct val="100000"/>
              </a:lnSpc>
            </a:pPr>
            <a:r>
              <a:rPr lang="cs-CZ" sz="1500" dirty="0">
                <a:latin typeface="Arial" panose="020B0604020202020204" pitchFamily="34" charset="0"/>
                <a:cs typeface="Arial" panose="020B0604020202020204" pitchFamily="34" charset="0"/>
              </a:rPr>
              <a:t>Nejčastěji se na naše poradny obraceli </a:t>
            </a:r>
            <a:r>
              <a:rPr lang="cs-CZ" sz="1500" i="1" dirty="0">
                <a:latin typeface="Arial" panose="020B0604020202020204" pitchFamily="34" charset="0"/>
                <a:cs typeface="Arial" panose="020B0604020202020204" pitchFamily="34" charset="0"/>
              </a:rPr>
              <a:t>samoživitelé – matky i otcové (47 </a:t>
            </a:r>
            <a:r>
              <a:rPr lang="cs-CZ" sz="1500" dirty="0">
                <a:latin typeface="Arial" panose="020B0604020202020204" pitchFamily="34" charset="0"/>
                <a:cs typeface="Arial" panose="020B0604020202020204" pitchFamily="34" charset="0"/>
              </a:rPr>
              <a:t>%), dále následovala kategorie chudých rodin (23 %), jednotlivců (21 %) a překvapivě seniorů pouze (9 %). </a:t>
            </a:r>
            <a:br>
              <a:rPr lang="cs-CZ" sz="1500" dirty="0">
                <a:latin typeface="Arial" panose="020B0604020202020204" pitchFamily="34" charset="0"/>
                <a:cs typeface="Arial" panose="020B0604020202020204" pitchFamily="34" charset="0"/>
              </a:rPr>
            </a:br>
            <a:br>
              <a:rPr lang="cs-CZ" sz="1500" dirty="0">
                <a:latin typeface="Arial" panose="020B0604020202020204" pitchFamily="34" charset="0"/>
                <a:cs typeface="Arial" panose="020B0604020202020204" pitchFamily="34" charset="0"/>
              </a:rPr>
            </a:br>
            <a:r>
              <a:rPr lang="cs-CZ" sz="1500" dirty="0">
                <a:latin typeface="Arial" panose="020B0604020202020204" pitchFamily="34" charset="0"/>
                <a:cs typeface="Arial" panose="020B0604020202020204" pitchFamily="34" charset="0"/>
              </a:rPr>
              <a:t>31 % finančních prostředků z celkového daru bylo žadatelům poskytnuto na náklady spojené s bydlením. </a:t>
            </a:r>
            <a:br>
              <a:rPr lang="cs-CZ" sz="1500" dirty="0">
                <a:latin typeface="Arial" panose="020B0604020202020204" pitchFamily="34" charset="0"/>
                <a:cs typeface="Arial" panose="020B0604020202020204" pitchFamily="34" charset="0"/>
              </a:rPr>
            </a:br>
            <a:r>
              <a:rPr lang="cs-CZ" sz="1500" dirty="0">
                <a:latin typeface="Arial" panose="020B0604020202020204" pitchFamily="34" charset="0"/>
                <a:cs typeface="Arial" panose="020B0604020202020204" pitchFamily="34" charset="0"/>
              </a:rPr>
              <a:t>22 % z daru bylo použito na uhrazení dluhů či záloh za energie. </a:t>
            </a:r>
            <a:br>
              <a:rPr lang="cs-CZ" sz="1500" dirty="0">
                <a:latin typeface="Arial" panose="020B0604020202020204" pitchFamily="34" charset="0"/>
                <a:cs typeface="Arial" panose="020B0604020202020204" pitchFamily="34" charset="0"/>
              </a:rPr>
            </a:br>
            <a:br>
              <a:rPr lang="cs-CZ" sz="1500" dirty="0">
                <a:latin typeface="Arial" panose="020B0604020202020204" pitchFamily="34" charset="0"/>
                <a:cs typeface="Arial" panose="020B0604020202020204" pitchFamily="34" charset="0"/>
              </a:rPr>
            </a:br>
            <a:r>
              <a:rPr lang="cs-CZ" sz="1500" dirty="0">
                <a:latin typeface="Arial" panose="020B0604020202020204" pitchFamily="34" charset="0"/>
                <a:cs typeface="Arial" panose="020B0604020202020204" pitchFamily="34" charset="0"/>
              </a:rPr>
              <a:t>Tyto dvě kategorie můžeme však považovat za spojené nádoby, často se totiž stávalo, že když se nízkopříjmovým klientům podařilo uhradit energie, nezůstalo jim pak dostatek financí na úhradu nájmu nebo naopak, když uhradili nájem, nezůstal jim pak dostatek finančních prostředků na zaplacení záloh či doplatků za energie. </a:t>
            </a:r>
            <a:br>
              <a:rPr lang="cs-CZ" sz="1500" dirty="0">
                <a:latin typeface="Arial" panose="020B0604020202020204" pitchFamily="34" charset="0"/>
                <a:cs typeface="Arial" panose="020B0604020202020204" pitchFamily="34" charset="0"/>
              </a:rPr>
            </a:br>
            <a:br>
              <a:rPr lang="cs-CZ" sz="1500" dirty="0">
                <a:latin typeface="Arial" panose="020B0604020202020204" pitchFamily="34" charset="0"/>
                <a:cs typeface="Arial" panose="020B0604020202020204" pitchFamily="34" charset="0"/>
              </a:rPr>
            </a:br>
            <a:r>
              <a:rPr lang="cs-CZ" sz="1500" dirty="0">
                <a:latin typeface="Arial" panose="020B0604020202020204" pitchFamily="34" charset="0"/>
                <a:cs typeface="Arial" panose="020B0604020202020204" pitchFamily="34" charset="0"/>
              </a:rPr>
              <a:t>21 % z daru bylo samoživitelkám a chudým rodinám poskytnuto na úhradu školních potřeb, školních obědů, kroužků, školních pobytů v přírodě apod.</a:t>
            </a:r>
            <a:br>
              <a:rPr lang="cs-CZ" sz="1500" dirty="0">
                <a:latin typeface="Arial" panose="020B0604020202020204" pitchFamily="34" charset="0"/>
                <a:cs typeface="Arial" panose="020B0604020202020204" pitchFamily="34" charset="0"/>
              </a:rPr>
            </a:br>
            <a:br>
              <a:rPr lang="cs-CZ" sz="1500" dirty="0">
                <a:latin typeface="Arial" panose="020B0604020202020204" pitchFamily="34" charset="0"/>
                <a:cs typeface="Arial" panose="020B0604020202020204" pitchFamily="34" charset="0"/>
              </a:rPr>
            </a:br>
            <a:endParaRPr lang="cs-CZ" sz="1500" dirty="0">
              <a:latin typeface="Arial" panose="020B0604020202020204" pitchFamily="34" charset="0"/>
              <a:cs typeface="Arial" panose="020B0604020202020204" pitchFamily="34" charset="0"/>
            </a:endParaRPr>
          </a:p>
        </p:txBody>
      </p:sp>
      <p:pic>
        <p:nvPicPr>
          <p:cNvPr id="9" name="Zástupný symbol pro obrázek 8"/>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11130" r="11130"/>
          <a:stretch>
            <a:fillRect/>
          </a:stretch>
        </p:blipFill>
        <p:spPr>
          <a:xfrm>
            <a:off x="-71718" y="0"/>
            <a:ext cx="4177553" cy="6858000"/>
          </a:xfrm>
        </p:spPr>
      </p:pic>
      <p:pic>
        <p:nvPicPr>
          <p:cNvPr id="4" name="Obráze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66133" y="116541"/>
            <a:ext cx="4086196" cy="2723849"/>
          </a:xfrm>
          <a:prstGeom prst="rect">
            <a:avLst/>
          </a:prstGeom>
        </p:spPr>
      </p:pic>
    </p:spTree>
    <p:extLst>
      <p:ext uri="{BB962C8B-B14F-4D97-AF65-F5344CB8AC3E}">
        <p14:creationId xmlns:p14="http://schemas.microsoft.com/office/powerpoint/2010/main" val="77397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F6C79C-18C6-4CA7-800C-9F392E7AE82F}"/>
              </a:ext>
            </a:extLst>
          </p:cNvPr>
          <p:cNvSpPr>
            <a:spLocks noGrp="1"/>
          </p:cNvSpPr>
          <p:nvPr>
            <p:ph type="title"/>
          </p:nvPr>
        </p:nvSpPr>
        <p:spPr>
          <a:xfrm>
            <a:off x="650010" y="471055"/>
            <a:ext cx="9417625" cy="642128"/>
          </a:xfrm>
        </p:spPr>
        <p:txBody>
          <a:bodyPr/>
          <a:lstStyle/>
          <a:p>
            <a:r>
              <a:rPr lang="cs-CZ" dirty="0"/>
              <a:t>Projekt Energie pomáhají v číslech</a:t>
            </a:r>
            <a:endParaRPr lang="en-US" dirty="0">
              <a:solidFill>
                <a:schemeClr val="accent1"/>
              </a:solidFill>
            </a:endParaRPr>
          </a:p>
        </p:txBody>
      </p:sp>
      <p:sp>
        <p:nvSpPr>
          <p:cNvPr id="3" name="Zástupný symbol pro číslo snímku 2">
            <a:extLst>
              <a:ext uri="{FF2B5EF4-FFF2-40B4-BE49-F238E27FC236}">
                <a16:creationId xmlns:a16="http://schemas.microsoft.com/office/drawing/2014/main" id="{F52F50AF-7701-4885-9DA4-9003C8565D82}"/>
              </a:ext>
            </a:extLst>
          </p:cNvPr>
          <p:cNvSpPr>
            <a:spLocks noGrp="1"/>
          </p:cNvSpPr>
          <p:nvPr>
            <p:ph type="sldNum" sz="quarter" idx="12"/>
          </p:nvPr>
        </p:nvSpPr>
        <p:spPr>
          <a:xfrm>
            <a:off x="11038458" y="6356350"/>
            <a:ext cx="705151" cy="365125"/>
          </a:xfrm>
        </p:spPr>
        <p:txBody>
          <a:bodyPr/>
          <a:lstStyle/>
          <a:p>
            <a:fld id="{61203244-35F5-4979-8FBD-43B77FA08E56}" type="slidenum">
              <a:rPr lang="en-US" smtClean="0"/>
              <a:pPr/>
              <a:t>5</a:t>
            </a:fld>
            <a:endParaRPr lang="en-US"/>
          </a:p>
        </p:txBody>
      </p:sp>
      <p:sp>
        <p:nvSpPr>
          <p:cNvPr id="6" name="TextovéPole 5">
            <a:extLst>
              <a:ext uri="{FF2B5EF4-FFF2-40B4-BE49-F238E27FC236}">
                <a16:creationId xmlns:a16="http://schemas.microsoft.com/office/drawing/2014/main" id="{EDEC0907-C99F-42E9-A88C-664DC590378F}"/>
              </a:ext>
            </a:extLst>
          </p:cNvPr>
          <p:cNvSpPr txBox="1"/>
          <p:nvPr/>
        </p:nvSpPr>
        <p:spPr>
          <a:xfrm>
            <a:off x="3599667" y="3255841"/>
            <a:ext cx="3924210" cy="1569660"/>
          </a:xfrm>
          <a:prstGeom prst="rect">
            <a:avLst/>
          </a:prstGeom>
          <a:noFill/>
        </p:spPr>
        <p:txBody>
          <a:bodyPr wrap="square" rtlCol="0">
            <a:spAutoFit/>
          </a:bodyPr>
          <a:lstStyle/>
          <a:p>
            <a:r>
              <a:rPr lang="cs-CZ" sz="9600" b="1" dirty="0">
                <a:solidFill>
                  <a:schemeClr val="accent2"/>
                </a:solidFill>
                <a:latin typeface="Arial" panose="020B0604020202020204"/>
              </a:rPr>
              <a:t>  1 910</a:t>
            </a:r>
            <a:endParaRPr lang="en-US" sz="11000" b="1" dirty="0">
              <a:solidFill>
                <a:schemeClr val="accent2"/>
              </a:solidFill>
            </a:endParaRPr>
          </a:p>
        </p:txBody>
      </p:sp>
      <p:sp>
        <p:nvSpPr>
          <p:cNvPr id="7" name="TextovéPole 6">
            <a:extLst>
              <a:ext uri="{FF2B5EF4-FFF2-40B4-BE49-F238E27FC236}">
                <a16:creationId xmlns:a16="http://schemas.microsoft.com/office/drawing/2014/main" id="{ED6EC942-4D8C-49A0-BCC9-887BDE244E9C}"/>
              </a:ext>
            </a:extLst>
          </p:cNvPr>
          <p:cNvSpPr txBox="1"/>
          <p:nvPr/>
        </p:nvSpPr>
        <p:spPr>
          <a:xfrm>
            <a:off x="687299" y="4637079"/>
            <a:ext cx="3012049" cy="1015663"/>
          </a:xfrm>
          <a:prstGeom prst="rect">
            <a:avLst/>
          </a:prstGeom>
          <a:noFill/>
        </p:spPr>
        <p:txBody>
          <a:bodyPr wrap="square" rtlCol="0">
            <a:spAutoFit/>
          </a:bodyPr>
          <a:lstStyle/>
          <a:p>
            <a:r>
              <a:rPr lang="cs-CZ" sz="6000" b="1" dirty="0">
                <a:solidFill>
                  <a:srgbClr val="C00000"/>
                </a:solidFill>
                <a:latin typeface="Arial" panose="020B0604020202020204" pitchFamily="34" charset="0"/>
                <a:cs typeface="Arial" panose="020B0604020202020204" pitchFamily="34" charset="0"/>
              </a:rPr>
              <a:t>12 375</a:t>
            </a:r>
            <a:endParaRPr lang="en-US" sz="6000" b="1" dirty="0">
              <a:solidFill>
                <a:srgbClr val="C00000"/>
              </a:solidFill>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716639F4-69BE-4A2E-983C-4ABCF559944F}"/>
              </a:ext>
            </a:extLst>
          </p:cNvPr>
          <p:cNvSpPr txBox="1"/>
          <p:nvPr/>
        </p:nvSpPr>
        <p:spPr>
          <a:xfrm>
            <a:off x="442288" y="3439737"/>
            <a:ext cx="2992994" cy="738664"/>
          </a:xfrm>
          <a:prstGeom prst="rect">
            <a:avLst/>
          </a:prstGeom>
          <a:noFill/>
        </p:spPr>
        <p:txBody>
          <a:bodyPr wrap="square" rtlCol="0">
            <a:spAutoFit/>
          </a:bodyPr>
          <a:lstStyle/>
          <a:p>
            <a:pPr algn="ctr"/>
            <a:r>
              <a:rPr lang="cs-CZ" sz="1400" dirty="0">
                <a:solidFill>
                  <a:schemeClr val="accent3"/>
                </a:solidFill>
                <a:latin typeface="Arial" panose="020B0604020202020204" pitchFamily="34" charset="0"/>
                <a:cs typeface="Arial" panose="020B0604020202020204" pitchFamily="34" charset="0"/>
              </a:rPr>
              <a:t>Oblastních, městských a farních charit tvoří celorepublikovou charitní síť</a:t>
            </a:r>
            <a:endParaRPr lang="en-US" sz="1400" dirty="0">
              <a:solidFill>
                <a:schemeClr val="accent3"/>
              </a:solidFill>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69ADC7CC-46B9-414E-9C56-BB25ACB370B2}"/>
              </a:ext>
            </a:extLst>
          </p:cNvPr>
          <p:cNvSpPr txBox="1"/>
          <p:nvPr/>
        </p:nvSpPr>
        <p:spPr>
          <a:xfrm>
            <a:off x="9180489" y="3082061"/>
            <a:ext cx="1953312" cy="1107996"/>
          </a:xfrm>
          <a:prstGeom prst="rect">
            <a:avLst/>
          </a:prstGeom>
          <a:noFill/>
        </p:spPr>
        <p:txBody>
          <a:bodyPr wrap="square" rtlCol="0">
            <a:spAutoFit/>
          </a:bodyPr>
          <a:lstStyle/>
          <a:p>
            <a:r>
              <a:rPr lang="cs-CZ" sz="6600" b="1" dirty="0">
                <a:solidFill>
                  <a:schemeClr val="accent4"/>
                </a:solidFill>
              </a:rPr>
              <a:t>  </a:t>
            </a:r>
            <a:r>
              <a:rPr lang="cs-CZ" sz="6600" b="1" dirty="0">
                <a:solidFill>
                  <a:schemeClr val="accent4"/>
                </a:solidFill>
                <a:latin typeface="Arial" panose="020B0604020202020204" pitchFamily="34" charset="0"/>
                <a:cs typeface="Arial" panose="020B0604020202020204" pitchFamily="34" charset="0"/>
              </a:rPr>
              <a:t>72</a:t>
            </a:r>
            <a:endParaRPr lang="en-US" sz="6600" b="1" dirty="0">
              <a:solidFill>
                <a:schemeClr val="accent4"/>
              </a:solidFill>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6F18606F-21AB-46CC-A6DA-51FF1D70A829}"/>
              </a:ext>
            </a:extLst>
          </p:cNvPr>
          <p:cNvSpPr txBox="1"/>
          <p:nvPr/>
        </p:nvSpPr>
        <p:spPr>
          <a:xfrm>
            <a:off x="3773516" y="4693947"/>
            <a:ext cx="4376128" cy="769441"/>
          </a:xfrm>
          <a:prstGeom prst="rect">
            <a:avLst/>
          </a:prstGeom>
          <a:noFill/>
        </p:spPr>
        <p:txBody>
          <a:bodyPr wrap="square" rtlCol="0">
            <a:spAutoFit/>
          </a:bodyPr>
          <a:lstStyle/>
          <a:p>
            <a:pPr algn="ctr"/>
            <a:r>
              <a:rPr lang="cs-CZ" sz="2200" dirty="0">
                <a:solidFill>
                  <a:schemeClr val="accent4"/>
                </a:solidFill>
                <a:latin typeface="Arial" panose="020B0604020202020204" pitchFamily="34" charset="0"/>
                <a:cs typeface="Arial" panose="020B0604020202020204" pitchFamily="34" charset="0"/>
              </a:rPr>
              <a:t>Počet osob, kterým jsme pomohli z projektu Energie pomáhají </a:t>
            </a:r>
            <a:endParaRPr lang="en-US" sz="2200" dirty="0">
              <a:solidFill>
                <a:schemeClr val="accent4"/>
              </a:solidFill>
              <a:latin typeface="Arial" panose="020B0604020202020204" pitchFamily="34" charset="0"/>
              <a:cs typeface="Arial" panose="020B0604020202020204" pitchFamily="34" charset="0"/>
            </a:endParaRPr>
          </a:p>
        </p:txBody>
      </p:sp>
      <p:sp>
        <p:nvSpPr>
          <p:cNvPr id="11" name="TextovéPole 10">
            <a:extLst>
              <a:ext uri="{FF2B5EF4-FFF2-40B4-BE49-F238E27FC236}">
                <a16:creationId xmlns:a16="http://schemas.microsoft.com/office/drawing/2014/main" id="{7E3BBB64-066D-44ED-919C-D73280FD72E4}"/>
              </a:ext>
            </a:extLst>
          </p:cNvPr>
          <p:cNvSpPr txBox="1"/>
          <p:nvPr/>
        </p:nvSpPr>
        <p:spPr>
          <a:xfrm>
            <a:off x="1404790" y="2805884"/>
            <a:ext cx="1344314" cy="707886"/>
          </a:xfrm>
          <a:prstGeom prst="rect">
            <a:avLst/>
          </a:prstGeom>
          <a:noFill/>
        </p:spPr>
        <p:txBody>
          <a:bodyPr wrap="square" rtlCol="0">
            <a:spAutoFit/>
          </a:bodyPr>
          <a:lstStyle/>
          <a:p>
            <a:r>
              <a:rPr lang="en-US" sz="4000" b="1" dirty="0">
                <a:solidFill>
                  <a:schemeClr val="accent2"/>
                </a:solidFill>
                <a:latin typeface="Arial" panose="020B0604020202020204" pitchFamily="34" charset="0"/>
                <a:cs typeface="Arial" panose="020B0604020202020204" pitchFamily="34" charset="0"/>
              </a:rPr>
              <a:t>263</a:t>
            </a:r>
          </a:p>
        </p:txBody>
      </p:sp>
      <p:sp>
        <p:nvSpPr>
          <p:cNvPr id="12" name="Zástupný text 11">
            <a:extLst>
              <a:ext uri="{FF2B5EF4-FFF2-40B4-BE49-F238E27FC236}">
                <a16:creationId xmlns:a16="http://schemas.microsoft.com/office/drawing/2014/main" id="{CFA6DC9C-FD40-BD65-83FD-E16BFD3DF6FF}"/>
              </a:ext>
            </a:extLst>
          </p:cNvPr>
          <p:cNvSpPr>
            <a:spLocks noGrp="1"/>
          </p:cNvSpPr>
          <p:nvPr>
            <p:ph type="body" sz="quarter" idx="13"/>
          </p:nvPr>
        </p:nvSpPr>
        <p:spPr>
          <a:xfrm>
            <a:off x="8823676" y="4077715"/>
            <a:ext cx="2740859" cy="461665"/>
          </a:xfrm>
        </p:spPr>
        <p:txBody>
          <a:bodyPr>
            <a:noAutofit/>
          </a:bodyPr>
          <a:lstStyle/>
          <a:p>
            <a:pPr algn="ctr"/>
            <a:r>
              <a:rPr lang="cs-CZ" dirty="0">
                <a:solidFill>
                  <a:schemeClr val="accent1"/>
                </a:solidFill>
                <a:latin typeface="Arial" panose="020B0604020202020204" pitchFamily="34" charset="0"/>
                <a:cs typeface="Arial" panose="020B0604020202020204" pitchFamily="34" charset="0"/>
              </a:rPr>
              <a:t>Počet našich poraden*</a:t>
            </a:r>
          </a:p>
        </p:txBody>
      </p:sp>
      <p:sp>
        <p:nvSpPr>
          <p:cNvPr id="15" name="Zástupný text 3">
            <a:extLst>
              <a:ext uri="{FF2B5EF4-FFF2-40B4-BE49-F238E27FC236}">
                <a16:creationId xmlns:a16="http://schemas.microsoft.com/office/drawing/2014/main" id="{92A4A39C-193D-788E-AECF-62637339427D}"/>
              </a:ext>
            </a:extLst>
          </p:cNvPr>
          <p:cNvSpPr txBox="1">
            <a:spLocks/>
          </p:cNvSpPr>
          <p:nvPr/>
        </p:nvSpPr>
        <p:spPr>
          <a:xfrm>
            <a:off x="6585746" y="1483931"/>
            <a:ext cx="4475860" cy="5095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SzPct val="80000"/>
              <a:buFont typeface="Symbol" panose="05050102010706020507" pitchFamily="18" charset="2"/>
              <a:buNone/>
              <a:defRPr sz="1800" kern="1200">
                <a:solidFill>
                  <a:schemeClr val="tx2"/>
                </a:solidFill>
                <a:latin typeface="+mn-lt"/>
                <a:ea typeface="+mn-ea"/>
                <a:cs typeface="+mn-cs"/>
              </a:defRPr>
            </a:lvl1pPr>
            <a:lvl2pPr marL="720725" indent="-346075" algn="l" defTabSz="914400" rtl="0" eaLnBrk="1" latinLnBrk="0" hangingPunct="1">
              <a:lnSpc>
                <a:spcPct val="90000"/>
              </a:lnSpc>
              <a:spcBef>
                <a:spcPts val="500"/>
              </a:spcBef>
              <a:buSzPct val="80000"/>
              <a:buFont typeface="Symbol" panose="05050102010706020507" pitchFamily="18" charset="2"/>
              <a:buChar char="·"/>
              <a:defRPr sz="2000" kern="1200">
                <a:solidFill>
                  <a:schemeClr val="tx1"/>
                </a:solidFill>
                <a:latin typeface="+mn-lt"/>
                <a:ea typeface="+mn-ea"/>
                <a:cs typeface="+mn-cs"/>
              </a:defRPr>
            </a:lvl2pPr>
            <a:lvl3pPr marL="1081088" indent="-341313" algn="l" defTabSz="914400" rtl="0" eaLnBrk="1" latinLnBrk="0" hangingPunct="1">
              <a:lnSpc>
                <a:spcPct val="90000"/>
              </a:lnSpc>
              <a:spcBef>
                <a:spcPts val="500"/>
              </a:spcBef>
              <a:buSzPct val="80000"/>
              <a:buFont typeface="Symbol" panose="05050102010706020507" pitchFamily="18" charset="2"/>
              <a:buChar char="·"/>
              <a:defRPr sz="1800" kern="1200">
                <a:solidFill>
                  <a:schemeClr val="tx1"/>
                </a:solidFill>
                <a:latin typeface="+mn-lt"/>
                <a:ea typeface="+mn-ea"/>
                <a:cs typeface="+mn-cs"/>
              </a:defRPr>
            </a:lvl3pPr>
            <a:lvl4pPr marL="1347788" indent="-228600" algn="l" defTabSz="914400" rtl="0" eaLnBrk="1" latinLnBrk="0" hangingPunct="1">
              <a:lnSpc>
                <a:spcPct val="90000"/>
              </a:lnSpc>
              <a:spcBef>
                <a:spcPts val="500"/>
              </a:spcBef>
              <a:buSzPct val="80000"/>
              <a:buFont typeface="Symbol" panose="05050102010706020507" pitchFamily="18" charset="2"/>
              <a:buChar char="·"/>
              <a:defRPr sz="1600" kern="1200">
                <a:solidFill>
                  <a:schemeClr val="tx1"/>
                </a:solidFill>
                <a:latin typeface="+mn-lt"/>
                <a:ea typeface="+mn-ea"/>
                <a:cs typeface="+mn-cs"/>
              </a:defRPr>
            </a:lvl4pPr>
            <a:lvl5pPr marL="1616075" indent="-228600" algn="l" defTabSz="914400" rtl="0" eaLnBrk="1" latinLnBrk="0" hangingPunct="1">
              <a:lnSpc>
                <a:spcPct val="90000"/>
              </a:lnSpc>
              <a:spcBef>
                <a:spcPts val="500"/>
              </a:spcBef>
              <a:buSzPct val="80000"/>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1" dirty="0">
                <a:solidFill>
                  <a:schemeClr val="accent1"/>
                </a:solidFill>
                <a:latin typeface="Arial" panose="020B0604020202020204" pitchFamily="34" charset="0"/>
                <a:cs typeface="Arial" panose="020B0604020202020204" pitchFamily="34" charset="0"/>
              </a:rPr>
              <a:t>11 832 360</a:t>
            </a:r>
          </a:p>
        </p:txBody>
      </p:sp>
      <p:sp>
        <p:nvSpPr>
          <p:cNvPr id="16" name="Zástupný text 3">
            <a:extLst>
              <a:ext uri="{FF2B5EF4-FFF2-40B4-BE49-F238E27FC236}">
                <a16:creationId xmlns:a16="http://schemas.microsoft.com/office/drawing/2014/main" id="{B0484D39-E504-9B01-237A-C5EEA1579751}"/>
              </a:ext>
            </a:extLst>
          </p:cNvPr>
          <p:cNvSpPr txBox="1">
            <a:spLocks/>
          </p:cNvSpPr>
          <p:nvPr/>
        </p:nvSpPr>
        <p:spPr>
          <a:xfrm>
            <a:off x="442288" y="5554436"/>
            <a:ext cx="3012048" cy="4616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SzPct val="80000"/>
              <a:buFont typeface="Symbol" panose="05050102010706020507" pitchFamily="18" charset="2"/>
              <a:buNone/>
              <a:defRPr sz="1800" kern="1200">
                <a:solidFill>
                  <a:schemeClr val="tx2"/>
                </a:solidFill>
                <a:latin typeface="+mn-lt"/>
                <a:ea typeface="+mn-ea"/>
                <a:cs typeface="+mn-cs"/>
              </a:defRPr>
            </a:lvl1pPr>
            <a:lvl2pPr marL="720725" indent="-346075" algn="l" defTabSz="914400" rtl="0" eaLnBrk="1" latinLnBrk="0" hangingPunct="1">
              <a:lnSpc>
                <a:spcPct val="90000"/>
              </a:lnSpc>
              <a:spcBef>
                <a:spcPts val="500"/>
              </a:spcBef>
              <a:buSzPct val="80000"/>
              <a:buFont typeface="Symbol" panose="05050102010706020507" pitchFamily="18" charset="2"/>
              <a:buChar char="·"/>
              <a:defRPr sz="2000" kern="1200">
                <a:solidFill>
                  <a:schemeClr val="tx1"/>
                </a:solidFill>
                <a:latin typeface="+mn-lt"/>
                <a:ea typeface="+mn-ea"/>
                <a:cs typeface="+mn-cs"/>
              </a:defRPr>
            </a:lvl2pPr>
            <a:lvl3pPr marL="1081088" indent="-341313" algn="l" defTabSz="914400" rtl="0" eaLnBrk="1" latinLnBrk="0" hangingPunct="1">
              <a:lnSpc>
                <a:spcPct val="90000"/>
              </a:lnSpc>
              <a:spcBef>
                <a:spcPts val="500"/>
              </a:spcBef>
              <a:buSzPct val="80000"/>
              <a:buFont typeface="Symbol" panose="05050102010706020507" pitchFamily="18" charset="2"/>
              <a:buChar char="·"/>
              <a:defRPr sz="1800" kern="1200">
                <a:solidFill>
                  <a:schemeClr val="tx1"/>
                </a:solidFill>
                <a:latin typeface="+mn-lt"/>
                <a:ea typeface="+mn-ea"/>
                <a:cs typeface="+mn-cs"/>
              </a:defRPr>
            </a:lvl3pPr>
            <a:lvl4pPr marL="1347788" indent="-228600" algn="l" defTabSz="914400" rtl="0" eaLnBrk="1" latinLnBrk="0" hangingPunct="1">
              <a:lnSpc>
                <a:spcPct val="90000"/>
              </a:lnSpc>
              <a:spcBef>
                <a:spcPts val="500"/>
              </a:spcBef>
              <a:buSzPct val="80000"/>
              <a:buFont typeface="Symbol" panose="05050102010706020507" pitchFamily="18" charset="2"/>
              <a:buChar char="·"/>
              <a:defRPr sz="1600" kern="1200">
                <a:solidFill>
                  <a:schemeClr val="tx1"/>
                </a:solidFill>
                <a:latin typeface="+mn-lt"/>
                <a:ea typeface="+mn-ea"/>
                <a:cs typeface="+mn-cs"/>
              </a:defRPr>
            </a:lvl4pPr>
            <a:lvl5pPr marL="1616075" indent="-228600" algn="l" defTabSz="914400" rtl="0" eaLnBrk="1" latinLnBrk="0" hangingPunct="1">
              <a:lnSpc>
                <a:spcPct val="90000"/>
              </a:lnSpc>
              <a:spcBef>
                <a:spcPts val="500"/>
              </a:spcBef>
              <a:buSzPct val="80000"/>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err="1">
                <a:solidFill>
                  <a:schemeClr val="accent4">
                    <a:lumMod val="75000"/>
                  </a:schemeClr>
                </a:solidFill>
                <a:latin typeface="Arial" panose="020B0604020202020204" pitchFamily="34" charset="0"/>
                <a:cs typeface="Arial" panose="020B0604020202020204" pitchFamily="34" charset="0"/>
              </a:rPr>
              <a:t>Průměrná</a:t>
            </a:r>
            <a:r>
              <a:rPr lang="en-US" sz="1600" dirty="0">
                <a:solidFill>
                  <a:schemeClr val="accent4">
                    <a:lumMod val="75000"/>
                  </a:schemeClr>
                </a:solidFill>
                <a:latin typeface="Arial" panose="020B0604020202020204" pitchFamily="34" charset="0"/>
                <a:cs typeface="Arial" panose="020B0604020202020204" pitchFamily="34" charset="0"/>
              </a:rPr>
              <a:t> </a:t>
            </a:r>
            <a:r>
              <a:rPr lang="en-US" sz="1600" dirty="0" err="1">
                <a:solidFill>
                  <a:schemeClr val="accent4">
                    <a:lumMod val="75000"/>
                  </a:schemeClr>
                </a:solidFill>
                <a:latin typeface="Arial" panose="020B0604020202020204" pitchFamily="34" charset="0"/>
                <a:cs typeface="Arial" panose="020B0604020202020204" pitchFamily="34" charset="0"/>
              </a:rPr>
              <a:t>částka</a:t>
            </a:r>
            <a:r>
              <a:rPr lang="cs-CZ" sz="1600" dirty="0">
                <a:solidFill>
                  <a:schemeClr val="accent4">
                    <a:lumMod val="75000"/>
                  </a:schemeClr>
                </a:solidFill>
                <a:latin typeface="Arial" panose="020B0604020202020204" pitchFamily="34" charset="0"/>
                <a:cs typeface="Arial" panose="020B0604020202020204" pitchFamily="34" charset="0"/>
              </a:rPr>
              <a:t> na jednu žádost</a:t>
            </a:r>
            <a:r>
              <a:rPr lang="en-US" sz="1600" dirty="0">
                <a:solidFill>
                  <a:schemeClr val="accent4">
                    <a:lumMod val="75000"/>
                  </a:schemeClr>
                </a:solidFill>
                <a:latin typeface="Arial" panose="020B0604020202020204" pitchFamily="34" charset="0"/>
                <a:cs typeface="Arial" panose="020B0604020202020204" pitchFamily="34" charset="0"/>
              </a:rPr>
              <a:t>, </a:t>
            </a:r>
            <a:r>
              <a:rPr lang="en-US" sz="1600" dirty="0" err="1">
                <a:solidFill>
                  <a:schemeClr val="accent4">
                    <a:lumMod val="75000"/>
                  </a:schemeClr>
                </a:solidFill>
                <a:latin typeface="Arial" panose="020B0604020202020204" pitchFamily="34" charset="0"/>
                <a:cs typeface="Arial" panose="020B0604020202020204" pitchFamily="34" charset="0"/>
              </a:rPr>
              <a:t>kterou</a:t>
            </a:r>
            <a:r>
              <a:rPr lang="en-US" sz="1600" dirty="0">
                <a:solidFill>
                  <a:schemeClr val="accent4">
                    <a:lumMod val="75000"/>
                  </a:schemeClr>
                </a:solidFill>
                <a:latin typeface="Arial" panose="020B0604020202020204" pitchFamily="34" charset="0"/>
                <a:cs typeface="Arial" panose="020B0604020202020204" pitchFamily="34" charset="0"/>
              </a:rPr>
              <a:t> </a:t>
            </a:r>
            <a:r>
              <a:rPr lang="en-US" sz="1600" dirty="0" err="1">
                <a:solidFill>
                  <a:schemeClr val="accent4">
                    <a:lumMod val="75000"/>
                  </a:schemeClr>
                </a:solidFill>
                <a:latin typeface="Arial" panose="020B0604020202020204" pitchFamily="34" charset="0"/>
                <a:cs typeface="Arial" panose="020B0604020202020204" pitchFamily="34" charset="0"/>
              </a:rPr>
              <a:t>jsme</a:t>
            </a:r>
            <a:r>
              <a:rPr lang="en-US" sz="1600" dirty="0">
                <a:solidFill>
                  <a:schemeClr val="accent4">
                    <a:lumMod val="75000"/>
                  </a:schemeClr>
                </a:solidFill>
                <a:latin typeface="Arial" panose="020B0604020202020204" pitchFamily="34" charset="0"/>
                <a:cs typeface="Arial" panose="020B0604020202020204" pitchFamily="34" charset="0"/>
              </a:rPr>
              <a:t> z </a:t>
            </a:r>
            <a:r>
              <a:rPr lang="en-US" sz="1600" dirty="0" err="1">
                <a:solidFill>
                  <a:schemeClr val="accent4">
                    <a:lumMod val="75000"/>
                  </a:schemeClr>
                </a:solidFill>
                <a:latin typeface="Arial" panose="020B0604020202020204" pitchFamily="34" charset="0"/>
                <a:cs typeface="Arial" panose="020B0604020202020204" pitchFamily="34" charset="0"/>
              </a:rPr>
              <a:t>projektu</a:t>
            </a:r>
            <a:r>
              <a:rPr lang="en-US" sz="1600" dirty="0">
                <a:solidFill>
                  <a:schemeClr val="accent4">
                    <a:lumMod val="75000"/>
                  </a:schemeClr>
                </a:solidFill>
                <a:latin typeface="Arial" panose="020B0604020202020204" pitchFamily="34" charset="0"/>
                <a:cs typeface="Arial" panose="020B0604020202020204" pitchFamily="34" charset="0"/>
              </a:rPr>
              <a:t> </a:t>
            </a:r>
            <a:r>
              <a:rPr lang="en-US" sz="1600" dirty="0" err="1">
                <a:solidFill>
                  <a:schemeClr val="accent4">
                    <a:lumMod val="75000"/>
                  </a:schemeClr>
                </a:solidFill>
                <a:latin typeface="Arial" panose="020B0604020202020204" pitchFamily="34" charset="0"/>
                <a:cs typeface="Arial" panose="020B0604020202020204" pitchFamily="34" charset="0"/>
              </a:rPr>
              <a:t>rozdělovali</a:t>
            </a:r>
            <a:r>
              <a:rPr lang="en-US" sz="1600" dirty="0">
                <a:solidFill>
                  <a:schemeClr val="accent4">
                    <a:lumMod val="75000"/>
                  </a:schemeClr>
                </a:solidFill>
                <a:latin typeface="Arial" panose="020B0604020202020204" pitchFamily="34" charset="0"/>
                <a:cs typeface="Arial" panose="020B0604020202020204" pitchFamily="34" charset="0"/>
              </a:rPr>
              <a:t> </a:t>
            </a:r>
          </a:p>
        </p:txBody>
      </p:sp>
      <p:sp>
        <p:nvSpPr>
          <p:cNvPr id="18" name="TextovéPole 17">
            <a:extLst>
              <a:ext uri="{FF2B5EF4-FFF2-40B4-BE49-F238E27FC236}">
                <a16:creationId xmlns:a16="http://schemas.microsoft.com/office/drawing/2014/main" id="{9B80381E-93F5-FD4A-BF5D-389B13948A93}"/>
              </a:ext>
            </a:extLst>
          </p:cNvPr>
          <p:cNvSpPr txBox="1"/>
          <p:nvPr/>
        </p:nvSpPr>
        <p:spPr>
          <a:xfrm>
            <a:off x="8823676" y="4888704"/>
            <a:ext cx="1696278" cy="646331"/>
          </a:xfrm>
          <a:prstGeom prst="rect">
            <a:avLst/>
          </a:prstGeom>
          <a:noFill/>
        </p:spPr>
        <p:txBody>
          <a:bodyPr wrap="square">
            <a:spAutoFit/>
          </a:bodyPr>
          <a:lstStyle/>
          <a:p>
            <a:r>
              <a:rPr lang="en-US" sz="3600" b="1" dirty="0">
                <a:solidFill>
                  <a:schemeClr val="accent1"/>
                </a:solidFill>
                <a:latin typeface="Arial" panose="020B0604020202020204" pitchFamily="34" charset="0"/>
                <a:cs typeface="Arial" panose="020B0604020202020204" pitchFamily="34" charset="0"/>
              </a:rPr>
              <a:t>8</a:t>
            </a:r>
            <a:r>
              <a:rPr lang="cs-CZ" sz="3600" b="1" dirty="0">
                <a:solidFill>
                  <a:schemeClr val="accent1"/>
                </a:solidFill>
                <a:latin typeface="Arial" panose="020B0604020202020204" pitchFamily="34" charset="0"/>
                <a:cs typeface="Arial" panose="020B0604020202020204" pitchFamily="34" charset="0"/>
              </a:rPr>
              <a:t> </a:t>
            </a:r>
            <a:r>
              <a:rPr lang="en-US" sz="3600" b="1" dirty="0">
                <a:solidFill>
                  <a:schemeClr val="accent1"/>
                </a:solidFill>
                <a:latin typeface="Arial" panose="020B0604020202020204" pitchFamily="34" charset="0"/>
                <a:cs typeface="Arial" panose="020B0604020202020204" pitchFamily="34" charset="0"/>
              </a:rPr>
              <a:t>002</a:t>
            </a:r>
          </a:p>
        </p:txBody>
      </p:sp>
      <p:sp>
        <p:nvSpPr>
          <p:cNvPr id="20" name="TextovéPole 19">
            <a:extLst>
              <a:ext uri="{FF2B5EF4-FFF2-40B4-BE49-F238E27FC236}">
                <a16:creationId xmlns:a16="http://schemas.microsoft.com/office/drawing/2014/main" id="{A3B963A2-EF43-7A9F-A010-4E8EAF2D9CFD}"/>
              </a:ext>
            </a:extLst>
          </p:cNvPr>
          <p:cNvSpPr txBox="1"/>
          <p:nvPr/>
        </p:nvSpPr>
        <p:spPr>
          <a:xfrm>
            <a:off x="7827185" y="5486280"/>
            <a:ext cx="3313043" cy="646331"/>
          </a:xfrm>
          <a:prstGeom prst="rect">
            <a:avLst/>
          </a:prstGeom>
          <a:noFill/>
        </p:spPr>
        <p:txBody>
          <a:bodyPr wrap="square">
            <a:spAutoFit/>
          </a:bodyPr>
          <a:lstStyle/>
          <a:p>
            <a:pPr algn="ctr"/>
            <a:r>
              <a:rPr lang="cs-CZ" dirty="0">
                <a:solidFill>
                  <a:schemeClr val="accent3"/>
                </a:solidFill>
                <a:latin typeface="Arial" panose="020B0604020202020204" pitchFamily="34" charset="0"/>
                <a:cs typeface="Arial" panose="020B0604020202020204" pitchFamily="34" charset="0"/>
              </a:rPr>
              <a:t>Uživatelů charitního dluhového poradentství za rok*</a:t>
            </a:r>
          </a:p>
        </p:txBody>
      </p:sp>
      <p:sp>
        <p:nvSpPr>
          <p:cNvPr id="22" name="TextovéPole 21">
            <a:extLst>
              <a:ext uri="{FF2B5EF4-FFF2-40B4-BE49-F238E27FC236}">
                <a16:creationId xmlns:a16="http://schemas.microsoft.com/office/drawing/2014/main" id="{7E1C24B7-F7E1-1FE1-B921-8C57BD2D10A9}"/>
              </a:ext>
            </a:extLst>
          </p:cNvPr>
          <p:cNvSpPr txBox="1"/>
          <p:nvPr/>
        </p:nvSpPr>
        <p:spPr>
          <a:xfrm>
            <a:off x="7261388" y="2361485"/>
            <a:ext cx="2575247" cy="338554"/>
          </a:xfrm>
          <a:prstGeom prst="rect">
            <a:avLst/>
          </a:prstGeom>
          <a:noFill/>
        </p:spPr>
        <p:txBody>
          <a:bodyPr wrap="square">
            <a:spAutoFit/>
          </a:bodyPr>
          <a:lstStyle/>
          <a:p>
            <a:pPr algn="ctr"/>
            <a:r>
              <a:rPr lang="cs-CZ" sz="1600" dirty="0">
                <a:solidFill>
                  <a:schemeClr val="accent2"/>
                </a:solidFill>
                <a:latin typeface="Arial" panose="020B0604020202020204" pitchFamily="34" charset="0"/>
                <a:cs typeface="Arial" panose="020B0604020202020204" pitchFamily="34" charset="0"/>
              </a:rPr>
              <a:t>Celková darovaná částka</a:t>
            </a:r>
          </a:p>
        </p:txBody>
      </p:sp>
      <p:sp>
        <p:nvSpPr>
          <p:cNvPr id="24" name="TextovéPole 23">
            <a:extLst>
              <a:ext uri="{FF2B5EF4-FFF2-40B4-BE49-F238E27FC236}">
                <a16:creationId xmlns:a16="http://schemas.microsoft.com/office/drawing/2014/main" id="{8060085F-1C39-1F83-8F84-752C36DDECFB}"/>
              </a:ext>
            </a:extLst>
          </p:cNvPr>
          <p:cNvSpPr txBox="1"/>
          <p:nvPr/>
        </p:nvSpPr>
        <p:spPr>
          <a:xfrm>
            <a:off x="2755708" y="1350597"/>
            <a:ext cx="1457739" cy="584775"/>
          </a:xfrm>
          <a:prstGeom prst="rect">
            <a:avLst/>
          </a:prstGeom>
          <a:noFill/>
        </p:spPr>
        <p:txBody>
          <a:bodyPr wrap="square">
            <a:spAutoFit/>
          </a:bodyPr>
          <a:lstStyle/>
          <a:p>
            <a:r>
              <a:rPr lang="en-US" sz="3200" b="1" dirty="0">
                <a:solidFill>
                  <a:schemeClr val="accent1"/>
                </a:solidFill>
                <a:latin typeface="Arial" panose="020B0604020202020204" pitchFamily="34" charset="0"/>
                <a:cs typeface="Arial" panose="020B0604020202020204" pitchFamily="34" charset="0"/>
              </a:rPr>
              <a:t>54 155</a:t>
            </a:r>
          </a:p>
        </p:txBody>
      </p:sp>
      <p:sp>
        <p:nvSpPr>
          <p:cNvPr id="26" name="TextovéPole 25">
            <a:extLst>
              <a:ext uri="{FF2B5EF4-FFF2-40B4-BE49-F238E27FC236}">
                <a16:creationId xmlns:a16="http://schemas.microsoft.com/office/drawing/2014/main" id="{FD30D927-9788-D834-9938-03893C661F3D}"/>
              </a:ext>
            </a:extLst>
          </p:cNvPr>
          <p:cNvSpPr txBox="1"/>
          <p:nvPr/>
        </p:nvSpPr>
        <p:spPr>
          <a:xfrm>
            <a:off x="2048903" y="1913367"/>
            <a:ext cx="2748386" cy="800219"/>
          </a:xfrm>
          <a:prstGeom prst="rect">
            <a:avLst/>
          </a:prstGeom>
          <a:noFill/>
        </p:spPr>
        <p:txBody>
          <a:bodyPr wrap="square">
            <a:spAutoFit/>
          </a:bodyPr>
          <a:lstStyle/>
          <a:p>
            <a:pPr algn="ctr"/>
            <a:r>
              <a:rPr lang="cs-CZ" sz="1400" dirty="0">
                <a:latin typeface="Arial" panose="020B0604020202020204" pitchFamily="34" charset="0"/>
                <a:cs typeface="Arial" panose="020B0604020202020204" pitchFamily="34" charset="0"/>
              </a:rPr>
              <a:t>P</a:t>
            </a:r>
            <a:r>
              <a:rPr lang="cs-CZ" sz="1400" dirty="0">
                <a:effectLst/>
                <a:latin typeface="Arial" panose="020B0604020202020204" pitchFamily="34" charset="0"/>
                <a:cs typeface="Arial" panose="020B0604020202020204" pitchFamily="34" charset="0"/>
              </a:rPr>
              <a:t>očet kontaktů a intervencí dluhového poradenství za rok*</a:t>
            </a:r>
          </a:p>
          <a:p>
            <a:pPr algn="ctr"/>
            <a:endParaRPr lang="cs-CZ" dirty="0"/>
          </a:p>
        </p:txBody>
      </p:sp>
      <p:sp>
        <p:nvSpPr>
          <p:cNvPr id="5" name="TextovéPole 4">
            <a:extLst>
              <a:ext uri="{FF2B5EF4-FFF2-40B4-BE49-F238E27FC236}">
                <a16:creationId xmlns:a16="http://schemas.microsoft.com/office/drawing/2014/main" id="{C9FDE1EA-9E8E-8A72-35FE-FD579CDB4C63}"/>
              </a:ext>
            </a:extLst>
          </p:cNvPr>
          <p:cNvSpPr txBox="1"/>
          <p:nvPr/>
        </p:nvSpPr>
        <p:spPr>
          <a:xfrm>
            <a:off x="7691694" y="6242978"/>
            <a:ext cx="3584027" cy="369332"/>
          </a:xfrm>
          <a:prstGeom prst="rect">
            <a:avLst/>
          </a:prstGeom>
          <a:noFill/>
        </p:spPr>
        <p:txBody>
          <a:bodyPr wrap="square">
            <a:spAutoFit/>
          </a:bodyPr>
          <a:lstStyle/>
          <a:p>
            <a:r>
              <a:rPr lang="cs-CZ" sz="1800" dirty="0">
                <a:solidFill>
                  <a:schemeClr val="accent5">
                    <a:lumMod val="50000"/>
                  </a:schemeClr>
                </a:solidFill>
              </a:rPr>
              <a:t>* Zdroj: Výroční zpráva za rok 2023 </a:t>
            </a:r>
            <a:endParaRPr lang="cs-CZ" dirty="0"/>
          </a:p>
        </p:txBody>
      </p:sp>
    </p:spTree>
    <p:extLst>
      <p:ext uri="{BB962C8B-B14F-4D97-AF65-F5344CB8AC3E}">
        <p14:creationId xmlns:p14="http://schemas.microsoft.com/office/powerpoint/2010/main" val="188763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6</a:t>
            </a:fld>
            <a:endParaRPr lang="en-US"/>
          </a:p>
        </p:txBody>
      </p:sp>
      <p:sp>
        <p:nvSpPr>
          <p:cNvPr id="3" name="Obdélník 2"/>
          <p:cNvSpPr/>
          <p:nvPr/>
        </p:nvSpPr>
        <p:spPr>
          <a:xfrm>
            <a:off x="0" y="0"/>
            <a:ext cx="9187961"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prstClr val="white"/>
                </a:solidFill>
                <a:latin typeface="Arial" panose="020B0604020202020204" pitchFamily="34" charset="0"/>
                <a:cs typeface="Arial" panose="020B0604020202020204" pitchFamily="34" charset="0"/>
              </a:rPr>
              <a:t> Příklady z praxe</a:t>
            </a:r>
            <a:endParaRPr lang="cs-CZ" sz="2800" dirty="0">
              <a:latin typeface="Arial" panose="020B0604020202020204" pitchFamily="34" charset="0"/>
              <a:cs typeface="Arial" panose="020B0604020202020204" pitchFamily="34" charset="0"/>
            </a:endParaRPr>
          </a:p>
        </p:txBody>
      </p:sp>
      <p:sp>
        <p:nvSpPr>
          <p:cNvPr id="2" name="Obdélník 1"/>
          <p:cNvSpPr/>
          <p:nvPr/>
        </p:nvSpPr>
        <p:spPr>
          <a:xfrm>
            <a:off x="591669" y="1880963"/>
            <a:ext cx="6875931" cy="4401205"/>
          </a:xfrm>
          <a:prstGeom prst="rect">
            <a:avLst/>
          </a:prstGeom>
        </p:spPr>
        <p:txBody>
          <a:bodyPr wrap="square">
            <a:spAutoFit/>
          </a:bodyPr>
          <a:lstStyle/>
          <a:p>
            <a:pPr algn="just"/>
            <a:r>
              <a:rPr lang="cs-CZ" sz="1400" dirty="0">
                <a:latin typeface="Arial" panose="020B0604020202020204" pitchFamily="34" charset="0"/>
                <a:cs typeface="Arial" panose="020B0604020202020204" pitchFamily="34" charset="0"/>
              </a:rPr>
              <a:t>Jsme rodina se třemi dětmi se specifickými potřebami, žijeme v pronajatém rodinném domě. </a:t>
            </a:r>
            <a:r>
              <a:rPr lang="cs-CZ" sz="1400" b="1" dirty="0">
                <a:latin typeface="Arial" panose="020B0604020202020204" pitchFamily="34" charset="0"/>
                <a:cs typeface="Arial" panose="020B0604020202020204" pitchFamily="34" charset="0"/>
              </a:rPr>
              <a:t>Jsme ve finanční nouzi, </a:t>
            </a:r>
            <a:r>
              <a:rPr lang="cs-CZ" sz="1400" dirty="0">
                <a:latin typeface="Arial" panose="020B0604020202020204" pitchFamily="34" charset="0"/>
                <a:cs typeface="Arial" panose="020B0604020202020204" pitchFamily="34" charset="0"/>
              </a:rPr>
              <a:t>neboť otec dětí je v dlouhodobé pracovní neschopnosti. Pobírám rodičovský příspěvek a snažím se zvýšit rodinný rozpočet pomocí brigády. Naše náklady na bydlení činní cca 20 tisíc korun. Rodinný dům je ve velmi špatném stavu, ale prozatím jsme nesehnali náhradní vhodnější bydlení. Vzhledem k vysokým výdajům spojeným s náklady na bydlení, nemáme dostatek finančních zdrojů na zakoupení nové lednice a rychlovarné konvice. </a:t>
            </a:r>
          </a:p>
          <a:p>
            <a:pPr algn="just"/>
            <a:r>
              <a:rPr lang="cs-CZ" sz="1400" dirty="0">
                <a:latin typeface="Arial" panose="020B0604020202020204" pitchFamily="34" charset="0"/>
                <a:cs typeface="Arial" panose="020B0604020202020204" pitchFamily="34" charset="0"/>
              </a:rPr>
              <a:t>Finanční dar z projektu jsme použili </a:t>
            </a:r>
            <a:r>
              <a:rPr lang="cs-CZ" sz="1400" b="1" dirty="0">
                <a:latin typeface="Arial" panose="020B0604020202020204" pitchFamily="34" charset="0"/>
                <a:cs typeface="Arial" panose="020B0604020202020204" pitchFamily="34" charset="0"/>
              </a:rPr>
              <a:t>na zakoupení lednice.</a:t>
            </a:r>
          </a:p>
          <a:p>
            <a:pPr algn="just"/>
            <a:endParaRPr lang="cs-CZ" sz="1400" dirty="0">
              <a:latin typeface="Arial" panose="020B0604020202020204" pitchFamily="34" charset="0"/>
              <a:cs typeface="Arial" panose="020B0604020202020204" pitchFamily="34" charset="0"/>
            </a:endParaRPr>
          </a:p>
          <a:p>
            <a:pPr algn="just"/>
            <a:r>
              <a:rPr lang="cs-CZ" sz="1400" b="1" dirty="0">
                <a:latin typeface="Arial" panose="020B0604020202020204" pitchFamily="34" charset="0"/>
                <a:cs typeface="Arial" panose="020B0604020202020204" pitchFamily="34" charset="0"/>
              </a:rPr>
              <a:t>Jsem babička, která pečuje o svého vnuka</a:t>
            </a:r>
            <a:r>
              <a:rPr lang="cs-CZ" sz="1400" dirty="0">
                <a:latin typeface="Arial" panose="020B0604020202020204" pitchFamily="34" charset="0"/>
                <a:cs typeface="Arial" panose="020B0604020202020204" pitchFamily="34" charset="0"/>
              </a:rPr>
              <a:t>, který navštěvuje základní školu, učí se velmi dobře, má výtvarné nadání, chodí na hodiny malování. Dříve hrál i fotbal a chodil do hasiče, ale pro bolest nohou nemohl dále pokračovat. Vyšetřením se zjistilo, že má nevyvinutou spodní plénu lebeční kvůli prodělané mozkové obrně. To způsobuje bolesti, musí pravidelně cvičit. Požádala jsem o starobní důchod. Pobíráme pouze dávky pěstounské péče, avšak po zaplacení nákladů na bydlení a dalších nezbytných výdajů, zůstáváme bez finanční jistoty. Musela jsem si půjčit, půjčku řádně splácím. Nemám však možnost uhradit letní tábor a kroužek malování pro svého vnuka. </a:t>
            </a:r>
          </a:p>
          <a:p>
            <a:pPr algn="just"/>
            <a:r>
              <a:rPr lang="cs-CZ" sz="1400" dirty="0">
                <a:latin typeface="Arial" panose="020B0604020202020204" pitchFamily="34" charset="0"/>
                <a:cs typeface="Arial" panose="020B0604020202020204" pitchFamily="34" charset="0"/>
              </a:rPr>
              <a:t>Finanční dar jsme použili </a:t>
            </a:r>
            <a:r>
              <a:rPr lang="cs-CZ" sz="1400" b="1" dirty="0">
                <a:latin typeface="Arial" panose="020B0604020202020204" pitchFamily="34" charset="0"/>
                <a:cs typeface="Arial" panose="020B0604020202020204" pitchFamily="34" charset="0"/>
              </a:rPr>
              <a:t>na úhradu letního tábora a kroužku malování.</a:t>
            </a:r>
          </a:p>
          <a:p>
            <a:pPr algn="just"/>
            <a:endParaRPr lang="cs-CZ" sz="1400" dirty="0">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9976" y="1305134"/>
            <a:ext cx="4312024" cy="5552865"/>
          </a:xfrm>
          <a:prstGeom prst="rect">
            <a:avLst/>
          </a:prstGeom>
        </p:spPr>
      </p:pic>
    </p:spTree>
    <p:extLst>
      <p:ext uri="{BB962C8B-B14F-4D97-AF65-F5344CB8AC3E}">
        <p14:creationId xmlns:p14="http://schemas.microsoft.com/office/powerpoint/2010/main" val="280687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7</a:t>
            </a:fld>
            <a:endParaRPr lang="en-US"/>
          </a:p>
        </p:txBody>
      </p:sp>
      <p:sp>
        <p:nvSpPr>
          <p:cNvPr id="3" name="Obdélník 2"/>
          <p:cNvSpPr/>
          <p:nvPr/>
        </p:nvSpPr>
        <p:spPr>
          <a:xfrm>
            <a:off x="0" y="0"/>
            <a:ext cx="9187961"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prstClr val="white"/>
                </a:solidFill>
                <a:latin typeface="Arial" panose="020B0604020202020204" pitchFamily="34" charset="0"/>
                <a:cs typeface="Arial" panose="020B0604020202020204" pitchFamily="34" charset="0"/>
              </a:rPr>
              <a:t> Příklady z praxe</a:t>
            </a:r>
            <a:endParaRPr lang="cs-CZ" sz="2800" dirty="0">
              <a:latin typeface="Arial" panose="020B0604020202020204" pitchFamily="34" charset="0"/>
              <a:cs typeface="Arial" panose="020B0604020202020204" pitchFamily="34" charset="0"/>
            </a:endParaRPr>
          </a:p>
        </p:txBody>
      </p:sp>
      <p:sp>
        <p:nvSpPr>
          <p:cNvPr id="2" name="Obdélník 1"/>
          <p:cNvSpPr/>
          <p:nvPr/>
        </p:nvSpPr>
        <p:spPr>
          <a:xfrm>
            <a:off x="587446" y="1673939"/>
            <a:ext cx="6875931" cy="5047536"/>
          </a:xfrm>
          <a:prstGeom prst="rect">
            <a:avLst/>
          </a:prstGeom>
        </p:spPr>
        <p:txBody>
          <a:bodyPr wrap="square">
            <a:spAutoFit/>
          </a:bodyPr>
          <a:lstStyle/>
          <a:p>
            <a:pPr algn="just"/>
            <a:r>
              <a:rPr lang="cs-CZ" sz="1400" b="1" dirty="0">
                <a:latin typeface="Arial" panose="020B0604020202020204" pitchFamily="34" charset="0"/>
                <a:cs typeface="Arial" panose="020B0604020202020204" pitchFamily="34" charset="0"/>
              </a:rPr>
              <a:t>Jsem matka samoživitelka</a:t>
            </a:r>
            <a:r>
              <a:rPr lang="cs-CZ" sz="1400" dirty="0">
                <a:latin typeface="Arial" panose="020B0604020202020204" pitchFamily="34" charset="0"/>
                <a:cs typeface="Arial" panose="020B0604020202020204" pitchFamily="34" charset="0"/>
              </a:rPr>
              <a:t>, pravidelně se účastním schůzek se službou SAS, snažím se aktivně řešit svoji nepříznivou životní situaci. Žiji se svými třemi dětmi v rodinném domě, v přízemí bydlí rodiče, o které pečuji. Pracuji na zkrácený úvazek z důvodu péče o děti a také o matku. Nejmladší dcera chodí do druhé třídy, prostřední dcera chodí do třetí třídy, má zdravotní problémy (ADHD, náznaky autismu, rozštěp horního patra – problémy s řečí, dochází k dětskému psychiatrovi). Nejstarší dcera nastoupila do prvního ročníku na střední školu. Jen stěží vycházím s penězi, dluhy nemám. </a:t>
            </a:r>
          </a:p>
          <a:p>
            <a:pPr algn="just"/>
            <a:r>
              <a:rPr lang="cs-CZ" sz="1400" dirty="0">
                <a:latin typeface="Arial" panose="020B0604020202020204" pitchFamily="34" charset="0"/>
                <a:cs typeface="Arial" panose="020B0604020202020204" pitchFamily="34" charset="0"/>
              </a:rPr>
              <a:t>Finanční dar byl </a:t>
            </a:r>
            <a:r>
              <a:rPr lang="cs-CZ" sz="1400" b="1" dirty="0">
                <a:latin typeface="Arial" panose="020B0604020202020204" pitchFamily="34" charset="0"/>
                <a:cs typeface="Arial" panose="020B0604020202020204" pitchFamily="34" charset="0"/>
              </a:rPr>
              <a:t>použit na koupi počítače pro děti</a:t>
            </a:r>
            <a:r>
              <a:rPr lang="cs-CZ" sz="1400" dirty="0">
                <a:latin typeface="Arial" panose="020B0604020202020204" pitchFamily="34" charset="0"/>
                <a:cs typeface="Arial" panose="020B0604020202020204" pitchFamily="34" charset="0"/>
              </a:rPr>
              <a:t>, aby se mohly připravovat na školní výuku.</a:t>
            </a:r>
          </a:p>
          <a:p>
            <a:endParaRPr lang="cs-CZ" sz="1400" dirty="0">
              <a:latin typeface="Arial" panose="020B0604020202020204" pitchFamily="34" charset="0"/>
              <a:cs typeface="Arial" panose="020B0604020202020204" pitchFamily="34" charset="0"/>
            </a:endParaRPr>
          </a:p>
          <a:p>
            <a:pPr algn="just"/>
            <a:r>
              <a:rPr lang="cs-CZ" sz="1400" b="1" dirty="0">
                <a:latin typeface="Arial" panose="020B0604020202020204" pitchFamily="34" charset="0"/>
                <a:cs typeface="Arial" panose="020B0604020202020204" pitchFamily="34" charset="0"/>
              </a:rPr>
              <a:t>Jsem matkou dvou dětí</a:t>
            </a:r>
            <a:r>
              <a:rPr lang="cs-CZ" sz="1400" dirty="0">
                <a:latin typeface="Arial" panose="020B0604020202020204" pitchFamily="34" charset="0"/>
                <a:cs typeface="Arial" panose="020B0604020202020204" pitchFamily="34" charset="0"/>
              </a:rPr>
              <a:t>, samoživitelka. Starší syn má lehká mentální retardaci, navštěvuje speciální školu, mladší syn je ve druhé třídě základní školy. Starší syn potřebuje velkou podporu a péči - z tohoto důvodu nemůžu najít delší dobu vhodné zaměstnání, tak, abych zvládla péči o děti a zabezpečila jejich potřeby, otec dětí je ve starobním důchodu, s rodinou nežije a péči o syny nezvládá. Pobírám příspěvek v hmotné nouzi, přídavky na děti, nízké alimenty a příspěvek na bydlení. Mám vrozenou oční vadu, v poslední době se mi zrak podstatně zhoršil a velmi akutně potřebuji nové brýle, které si nemůžu finančně dovolit. </a:t>
            </a:r>
          </a:p>
          <a:p>
            <a:pPr algn="just"/>
            <a:r>
              <a:rPr lang="cs-CZ" sz="1400" dirty="0">
                <a:latin typeface="Arial" panose="020B0604020202020204" pitchFamily="34" charset="0"/>
                <a:cs typeface="Arial" panose="020B0604020202020204" pitchFamily="34" charset="0"/>
              </a:rPr>
              <a:t>Z finančního daru byly </a:t>
            </a:r>
            <a:r>
              <a:rPr lang="cs-CZ" sz="1400" b="1" dirty="0">
                <a:latin typeface="Arial" panose="020B0604020202020204" pitchFamily="34" charset="0"/>
                <a:cs typeface="Arial" panose="020B0604020202020204" pitchFamily="34" charset="0"/>
              </a:rPr>
              <a:t>zakoupeny dioptrické brýle</a:t>
            </a:r>
            <a:r>
              <a:rPr lang="cs-CZ" sz="1400" dirty="0">
                <a:latin typeface="Arial" panose="020B0604020202020204" pitchFamily="34" charset="0"/>
                <a:cs typeface="Arial" panose="020B0604020202020204" pitchFamily="34" charset="0"/>
              </a:rPr>
              <a:t>.</a:t>
            </a:r>
          </a:p>
          <a:p>
            <a:endParaRPr lang="cs-CZ" sz="1400" dirty="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50823" y="1336431"/>
            <a:ext cx="4141177" cy="5521569"/>
          </a:xfrm>
          <a:prstGeom prst="rect">
            <a:avLst/>
          </a:prstGeom>
        </p:spPr>
      </p:pic>
    </p:spTree>
    <p:extLst>
      <p:ext uri="{BB962C8B-B14F-4D97-AF65-F5344CB8AC3E}">
        <p14:creationId xmlns:p14="http://schemas.microsoft.com/office/powerpoint/2010/main" val="118017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8</a:t>
            </a:fld>
            <a:endParaRPr lang="en-US"/>
          </a:p>
        </p:txBody>
      </p:sp>
      <p:sp>
        <p:nvSpPr>
          <p:cNvPr id="3" name="Obdélník 2"/>
          <p:cNvSpPr/>
          <p:nvPr/>
        </p:nvSpPr>
        <p:spPr>
          <a:xfrm>
            <a:off x="0" y="0"/>
            <a:ext cx="9187961"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prstClr val="white"/>
                </a:solidFill>
                <a:latin typeface="Arial" panose="020B0604020202020204" pitchFamily="34" charset="0"/>
                <a:cs typeface="Arial" panose="020B0604020202020204" pitchFamily="34" charset="0"/>
              </a:rPr>
              <a:t> Příklady z praxe</a:t>
            </a:r>
            <a:endParaRPr lang="cs-CZ" sz="2800" dirty="0">
              <a:latin typeface="Arial" panose="020B0604020202020204" pitchFamily="34" charset="0"/>
              <a:cs typeface="Arial" panose="020B0604020202020204" pitchFamily="34" charset="0"/>
            </a:endParaRPr>
          </a:p>
        </p:txBody>
      </p:sp>
      <p:sp>
        <p:nvSpPr>
          <p:cNvPr id="2" name="Obdélník 1"/>
          <p:cNvSpPr/>
          <p:nvPr/>
        </p:nvSpPr>
        <p:spPr>
          <a:xfrm>
            <a:off x="567756" y="1632761"/>
            <a:ext cx="6875931" cy="4906151"/>
          </a:xfrm>
          <a:prstGeom prst="rect">
            <a:avLst/>
          </a:prstGeom>
        </p:spPr>
        <p:txBody>
          <a:bodyPr wrap="square">
            <a:spAutoFit/>
          </a:bodyPr>
          <a:lstStyle/>
          <a:p>
            <a:pPr algn="just"/>
            <a:r>
              <a:rPr lang="cs-CZ" sz="1400" b="1" dirty="0">
                <a:latin typeface="Arial" panose="020B0604020202020204" pitchFamily="34" charset="0"/>
                <a:cs typeface="Arial" panose="020B0604020202020204" pitchFamily="34" charset="0"/>
              </a:rPr>
              <a:t>Jsme rodiče se dvěma dětmi</a:t>
            </a:r>
            <a:r>
              <a:rPr lang="cs-CZ" sz="1400" dirty="0">
                <a:latin typeface="Arial" panose="020B0604020202020204" pitchFamily="34" charset="0"/>
                <a:cs typeface="Arial" panose="020B0604020202020204" pitchFamily="34" charset="0"/>
              </a:rPr>
              <a:t>. Dcera ve věku 6 let a syn ve věku 3 roky. Partner chodí do zaměstnání. Skončila mi rodičovská dovolená. Kvůli mému zdravotnímu stavu, kdy jsem neprošla zdravotní prohlídkou pro zaměstnavatele, obtížně hledám zaměstnání. Žádala jsem o invalidní důchod, ale byl mi zamítnut.  Máme vedle běžných nákladů i vysoké výdaje za léčbu a lékařskou péči. Pro syna se mi  podařilo v MŠ vyřídit placení obědů z projektu SOS do školky. V ZŠ se vyřídit nepodařilo kvůli nesplnění požadavků (pobírání dávek hmotné nouze). Z finančního daru jsem </a:t>
            </a:r>
            <a:r>
              <a:rPr lang="cs-CZ" sz="1400" b="1" dirty="0">
                <a:latin typeface="Arial" panose="020B0604020202020204" pitchFamily="34" charset="0"/>
                <a:cs typeface="Arial" panose="020B0604020202020204" pitchFamily="34" charset="0"/>
              </a:rPr>
              <a:t>zaplatila dětem školní obědy. </a:t>
            </a:r>
          </a:p>
          <a:p>
            <a:endParaRPr lang="cs-CZ" sz="1400" b="1" dirty="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a:p>
            <a:pPr algn="just">
              <a:lnSpc>
                <a:spcPct val="107000"/>
              </a:lnSpc>
              <a:spcAft>
                <a:spcPts val="1200"/>
              </a:spcAft>
            </a:pPr>
            <a:r>
              <a:rPr lang="cs-CZ" sz="1400" b="1" dirty="0">
                <a:latin typeface="Arial" panose="020B0604020202020204" pitchFamily="34" charset="0"/>
                <a:cs typeface="Arial" panose="020B0604020202020204" pitchFamily="34" charset="0"/>
              </a:rPr>
              <a:t>Jsem senior</a:t>
            </a:r>
            <a:r>
              <a:rPr lang="cs-CZ" sz="1400" dirty="0">
                <a:latin typeface="Arial" panose="020B0604020202020204" pitchFamily="34" charset="0"/>
                <a:cs typeface="Arial" panose="020B0604020202020204" pitchFamily="34" charset="0"/>
              </a:rPr>
              <a:t>, vdovec, žiji sám v rodinném domě. Jsem dlouhodobě klientem Charity, za pomoci odborného sociálního poradenství řeším rozpočet domácnosti. Mám podprůměrný důchod, jsem příjemcem příspěvku na bydlení, příležitostně čerpám materiální a potravinovou pomoc. Příležitostně mi finančně vypomáhá syn, který žije daleko. Dlouhodobě se snažím najít úspory, především úspory za energie, které jsou největší položkou v mém rozpočtu. Pořídil jsem si úspornější plynový kotel. Ale kvůli loňským nedoplatkům mi byly zvýšeny zálohy za energie, tyto zálohy jsou pro mne vysoké. Za pomocí poradny se mi podařilo vyjednat nižší zálohy na další období. Z finančního daru byly uhrazeny </a:t>
            </a:r>
            <a:r>
              <a:rPr lang="cs-CZ" sz="1400" b="1" dirty="0">
                <a:latin typeface="Arial" panose="020B0604020202020204" pitchFamily="34" charset="0"/>
                <a:cs typeface="Arial" panose="020B0604020202020204" pitchFamily="34" charset="0"/>
              </a:rPr>
              <a:t>dlužné zálohy za energie. </a:t>
            </a:r>
          </a:p>
          <a:p>
            <a:pPr algn="just"/>
            <a:endParaRPr lang="cs-CZ" sz="1400" dirty="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078" y="1336431"/>
            <a:ext cx="4299922" cy="5521569"/>
          </a:xfrm>
          <a:prstGeom prst="rect">
            <a:avLst/>
          </a:prstGeom>
        </p:spPr>
      </p:pic>
    </p:spTree>
    <p:extLst>
      <p:ext uri="{BB962C8B-B14F-4D97-AF65-F5344CB8AC3E}">
        <p14:creationId xmlns:p14="http://schemas.microsoft.com/office/powerpoint/2010/main" val="193351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14">
            <a:extLst>
              <a:ext uri="{FF2B5EF4-FFF2-40B4-BE49-F238E27FC236}">
                <a16:creationId xmlns:a16="http://schemas.microsoft.com/office/drawing/2014/main" id="{6D7E7AB6-7D18-491C-B932-F94FF5CC8150}"/>
              </a:ext>
            </a:extLst>
          </p:cNvPr>
          <p:cNvSpPr>
            <a:spLocks noGrp="1"/>
          </p:cNvSpPr>
          <p:nvPr>
            <p:ph type="sldNum" sz="quarter" idx="17"/>
          </p:nvPr>
        </p:nvSpPr>
        <p:spPr>
          <a:xfrm>
            <a:off x="11038458" y="6356350"/>
            <a:ext cx="705151" cy="365125"/>
          </a:xfrm>
        </p:spPr>
        <p:txBody>
          <a:bodyPr/>
          <a:lstStyle/>
          <a:p>
            <a:fld id="{61203244-35F5-4979-8FBD-43B77FA08E56}" type="slidenum">
              <a:rPr lang="en-US" smtClean="0"/>
              <a:pPr/>
              <a:t>9</a:t>
            </a:fld>
            <a:endParaRPr lang="en-US"/>
          </a:p>
        </p:txBody>
      </p:sp>
      <p:sp>
        <p:nvSpPr>
          <p:cNvPr id="3" name="Obdélník 2"/>
          <p:cNvSpPr/>
          <p:nvPr/>
        </p:nvSpPr>
        <p:spPr>
          <a:xfrm>
            <a:off x="0" y="0"/>
            <a:ext cx="9187961"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solidFill>
                  <a:prstClr val="white"/>
                </a:solidFill>
                <a:latin typeface="Arial" panose="020B0604020202020204" pitchFamily="34" charset="0"/>
                <a:cs typeface="Arial" panose="020B0604020202020204" pitchFamily="34" charset="0"/>
              </a:rPr>
              <a:t> Příklady z praxe</a:t>
            </a:r>
            <a:endParaRPr lang="cs-CZ" sz="2800" dirty="0">
              <a:latin typeface="Arial" panose="020B0604020202020204" pitchFamily="34" charset="0"/>
              <a:cs typeface="Arial" panose="020B0604020202020204" pitchFamily="34" charset="0"/>
            </a:endParaRPr>
          </a:p>
        </p:txBody>
      </p:sp>
      <p:sp>
        <p:nvSpPr>
          <p:cNvPr id="2" name="Obdélník 1"/>
          <p:cNvSpPr/>
          <p:nvPr/>
        </p:nvSpPr>
        <p:spPr>
          <a:xfrm>
            <a:off x="515470" y="1721199"/>
            <a:ext cx="6875931" cy="4737194"/>
          </a:xfrm>
          <a:prstGeom prst="rect">
            <a:avLst/>
          </a:prstGeom>
        </p:spPr>
        <p:txBody>
          <a:bodyPr wrap="square">
            <a:spAutoFit/>
          </a:bodyPr>
          <a:lstStyle/>
          <a:p>
            <a:pPr algn="just"/>
            <a:r>
              <a:rPr lang="cs-CZ" sz="1400" b="1" dirty="0">
                <a:latin typeface="Arial" panose="020B0604020202020204" pitchFamily="34" charset="0"/>
                <a:cs typeface="Arial" panose="020B0604020202020204" pitchFamily="34" charset="0"/>
              </a:rPr>
              <a:t>Jsem v předdůchodovém věku, </a:t>
            </a:r>
            <a:r>
              <a:rPr lang="cs-CZ" sz="1400" dirty="0">
                <a:latin typeface="Arial" panose="020B0604020202020204" pitchFamily="34" charset="0"/>
                <a:cs typeface="Arial" panose="020B0604020202020204" pitchFamily="34" charset="0"/>
              </a:rPr>
              <a:t>bydlím sama na ubytovně. O zaměstnání jsem přišla bez vlastního zavinění a po ukončení pracovního poměru jsem zjistila, že za mne zaměstnavatel neodváděl sociální a zdravotní pojištění, na tento dluh jsem si zřídila splátkový kalendář. Mám snahu si hledat zaměstnání, vzhledem i ke zdravotním potížím prozatím pracovní uplatnění nenacházím. Jsem evidována na ÚP a pobírám podporu v nezaměstnanosti ve výši 10 tisíc korun. Za nájem na ubytovně zaplatím 7,5tisíce. Pomalu dokončuji insolvenci, zbývá mi splatit 2 tisíce. Přesto mi nezbývají finance na zajištění základních životních potřeb. </a:t>
            </a:r>
          </a:p>
          <a:p>
            <a:pPr algn="just"/>
            <a:r>
              <a:rPr lang="cs-CZ" sz="1400" dirty="0">
                <a:latin typeface="Arial" panose="020B0604020202020204" pitchFamily="34" charset="0"/>
                <a:cs typeface="Arial" panose="020B0604020202020204" pitchFamily="34" charset="0"/>
              </a:rPr>
              <a:t>Finanční dar jsem použila </a:t>
            </a:r>
            <a:r>
              <a:rPr lang="cs-CZ" sz="1400" b="1" dirty="0">
                <a:latin typeface="Arial" panose="020B0604020202020204" pitchFamily="34" charset="0"/>
                <a:cs typeface="Arial" panose="020B0604020202020204" pitchFamily="34" charset="0"/>
              </a:rPr>
              <a:t>na nákup potravin a hygienických potřeb </a:t>
            </a:r>
            <a:r>
              <a:rPr lang="cs-CZ" sz="1400" dirty="0">
                <a:latin typeface="Arial" panose="020B0604020202020204" pitchFamily="34" charset="0"/>
                <a:cs typeface="Arial" panose="020B0604020202020204" pitchFamily="34" charset="0"/>
              </a:rPr>
              <a:t>a tím jsem ušetřila na poslední splátku dluhu.</a:t>
            </a:r>
          </a:p>
          <a:p>
            <a:pPr algn="just"/>
            <a:endParaRPr lang="cs-CZ" sz="1400" b="1" dirty="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a:p>
            <a:pPr algn="just">
              <a:lnSpc>
                <a:spcPct val="107000"/>
              </a:lnSpc>
              <a:spcAft>
                <a:spcPts val="0"/>
              </a:spcAft>
            </a:pPr>
            <a:r>
              <a:rPr lang="cs-CZ" sz="1400" b="1" dirty="0">
                <a:latin typeface="Arial" panose="020B0604020202020204" pitchFamily="34" charset="0"/>
                <a:cs typeface="Arial" panose="020B0604020202020204" pitchFamily="34" charset="0"/>
              </a:rPr>
              <a:t>Jsme uprchlíci z Ukrajiny </a:t>
            </a:r>
            <a:r>
              <a:rPr lang="cs-CZ" sz="1400" dirty="0">
                <a:latin typeface="Arial" panose="020B0604020202020204" pitchFamily="34" charset="0"/>
                <a:cs typeface="Arial" panose="020B0604020202020204" pitchFamily="34" charset="0"/>
              </a:rPr>
              <a:t>z důvodu války. Do ČR jsem odcestovala se synem (10 let) a dcerou (7 let). Bydleli jsme na ubytovně, poté se mi podařilo sehnat podnájem. Našetřené peníze jsem musela investovat do vybavení bytu, abych dětem zajistila vhodné prostředí. Přišla jsem o práci, jsem vedena na ÚP, aktivně si hledám práci, abych nám zvýšila příjem. Děti ve škole prospívají, dobře se začlenily do kolektivu. Dělá jim však stále problém český jazyk. </a:t>
            </a:r>
          </a:p>
          <a:p>
            <a:pPr algn="just">
              <a:lnSpc>
                <a:spcPct val="107000"/>
              </a:lnSpc>
              <a:spcAft>
                <a:spcPts val="0"/>
              </a:spcAft>
            </a:pPr>
            <a:r>
              <a:rPr lang="cs-CZ" sz="1400" dirty="0">
                <a:latin typeface="Arial" panose="020B0604020202020204" pitchFamily="34" charset="0"/>
                <a:cs typeface="Arial" panose="020B0604020202020204" pitchFamily="34" charset="0"/>
              </a:rPr>
              <a:t>Finanční dar byl použit </a:t>
            </a:r>
            <a:r>
              <a:rPr lang="cs-CZ" sz="1400" b="1" dirty="0">
                <a:latin typeface="Arial" panose="020B0604020202020204" pitchFamily="34" charset="0"/>
                <a:cs typeface="Arial" panose="020B0604020202020204" pitchFamily="34" charset="0"/>
              </a:rPr>
              <a:t>na nákup počítače pro děti</a:t>
            </a:r>
            <a:r>
              <a:rPr lang="cs-CZ" sz="1400" dirty="0">
                <a:latin typeface="Arial" panose="020B0604020202020204" pitchFamily="34" charset="0"/>
                <a:cs typeface="Arial" panose="020B0604020202020204" pitchFamily="34" charset="0"/>
              </a:rPr>
              <a:t>, aby ho mohli využívat na přípravu na školní výuku.</a:t>
            </a:r>
          </a:p>
          <a:p>
            <a:pPr algn="just"/>
            <a:endParaRPr lang="cs-CZ" sz="1400" dirty="0">
              <a:latin typeface="Arial" panose="020B0604020202020204" pitchFamily="34" charset="0"/>
              <a:cs typeface="Arial" panose="020B0604020202020204" pitchFamily="34" charset="0"/>
            </a:endParaRPr>
          </a:p>
        </p:txBody>
      </p:sp>
      <p:pic>
        <p:nvPicPr>
          <p:cNvPr id="8" name="Obráze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87553" y="1311836"/>
            <a:ext cx="4204447" cy="5546164"/>
          </a:xfrm>
          <a:prstGeom prst="rect">
            <a:avLst/>
          </a:prstGeom>
        </p:spPr>
      </p:pic>
    </p:spTree>
    <p:extLst>
      <p:ext uri="{BB962C8B-B14F-4D97-AF65-F5344CB8AC3E}">
        <p14:creationId xmlns:p14="http://schemas.microsoft.com/office/powerpoint/2010/main" val="1132647065"/>
      </p:ext>
    </p:extLst>
  </p:cSld>
  <p:clrMapOvr>
    <a:masterClrMapping/>
  </p:clrMapOvr>
</p:sld>
</file>

<file path=ppt/theme/theme1.xml><?xml version="1.0" encoding="utf-8"?>
<a:theme xmlns:a="http://schemas.openxmlformats.org/drawingml/2006/main" name="Motiv Office">
  <a:themeElements>
    <a:clrScheme name="Charita">
      <a:dk1>
        <a:sysClr val="windowText" lastClr="000000"/>
      </a:dk1>
      <a:lt1>
        <a:sysClr val="window" lastClr="FFFFFF"/>
      </a:lt1>
      <a:dk2>
        <a:srgbClr val="505052"/>
      </a:dk2>
      <a:lt2>
        <a:srgbClr val="E7E9EA"/>
      </a:lt2>
      <a:accent1>
        <a:srgbClr val="A61515"/>
      </a:accent1>
      <a:accent2>
        <a:srgbClr val="239AAF"/>
      </a:accent2>
      <a:accent3>
        <a:srgbClr val="F2A78E"/>
      </a:accent3>
      <a:accent4>
        <a:srgbClr val="727477"/>
      </a:accent4>
      <a:accent5>
        <a:srgbClr val="E7E9EA"/>
      </a:accent5>
      <a:accent6>
        <a:srgbClr val="EE1F23"/>
      </a:accent6>
      <a:hlink>
        <a:srgbClr val="0563C1"/>
      </a:hlink>
      <a:folHlink>
        <a:srgbClr val="954F72"/>
      </a:folHlink>
    </a:clrScheme>
    <a:fontScheme name="Charita">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2.potx" id="{2B88857E-42B7-4A41-B19D-327B2290A015}" vid="{F738A223-9A16-42ED-953C-292EC1261E0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a80828-7574-4306-926f-0027fd5ed4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BD656AF1A61984CBD8B2AEB224E0318" ma:contentTypeVersion="18" ma:contentTypeDescription="Vytvoří nový dokument" ma:contentTypeScope="" ma:versionID="f472615d5c1319516f1fc9843758b170">
  <xsd:schema xmlns:xsd="http://www.w3.org/2001/XMLSchema" xmlns:xs="http://www.w3.org/2001/XMLSchema" xmlns:p="http://schemas.microsoft.com/office/2006/metadata/properties" xmlns:ns3="42a80828-7574-4306-926f-0027fd5ed4af" xmlns:ns4="d890bd4a-fd72-4547-8c15-78dd06ddcea4" targetNamespace="http://schemas.microsoft.com/office/2006/metadata/properties" ma:root="true" ma:fieldsID="28c690e4debf19fcab24acb1a4f4f7cc" ns3:_="" ns4:_="">
    <xsd:import namespace="42a80828-7574-4306-926f-0027fd5ed4af"/>
    <xsd:import namespace="d890bd4a-fd72-4547-8c15-78dd06ddcea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80828-7574-4306-926f-0027fd5ed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90bd4a-fd72-4547-8c15-78dd06ddcea4"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A81CB3-CDCE-4489-942D-72EB610A1486}">
  <ds:schemaRefs>
    <ds:schemaRef ds:uri="http://purl.org/dc/elements/1.1/"/>
    <ds:schemaRef ds:uri="http://schemas.microsoft.com/office/2006/metadata/properties"/>
    <ds:schemaRef ds:uri="d890bd4a-fd72-4547-8c15-78dd06ddcea4"/>
    <ds:schemaRef ds:uri="42a80828-7574-4306-926f-0027fd5ed4af"/>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EE226E04-D118-43C9-88DB-5CA2A7353423}">
  <ds:schemaRefs>
    <ds:schemaRef ds:uri="http://schemas.microsoft.com/sharepoint/v3/contenttype/forms"/>
  </ds:schemaRefs>
</ds:datastoreItem>
</file>

<file path=customXml/itemProps3.xml><?xml version="1.0" encoding="utf-8"?>
<ds:datastoreItem xmlns:ds="http://schemas.openxmlformats.org/officeDocument/2006/customXml" ds:itemID="{032E2721-7479-43FF-B45C-66606A402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80828-7574-4306-926f-0027fd5ed4af"/>
    <ds:schemaRef ds:uri="d890bd4a-fd72-4547-8c15-78dd06ddc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sablona_ppt_prezentace-charita</Template>
  <TotalTime>6279</TotalTime>
  <Words>1806</Words>
  <Application>Microsoft Macintosh PowerPoint</Application>
  <PresentationFormat>Širokoúhlá obrazovka</PresentationFormat>
  <Paragraphs>99</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Calibri</vt:lpstr>
      <vt:lpstr>Calibri Light</vt:lpstr>
      <vt:lpstr>Symbol</vt:lpstr>
      <vt:lpstr>Motiv Office</vt:lpstr>
      <vt:lpstr>Prezentace aplikace PowerPoint</vt:lpstr>
      <vt:lpstr>Prezentace aplikace PowerPoint</vt:lpstr>
      <vt:lpstr>Prezentace aplikace PowerPoint</vt:lpstr>
      <vt:lpstr>Nejčastěji se na naše poradny obraceli samoživitelé – matky i otcové (47 %), dále následovala kategorie chudých rodin (23 %), jednotlivců (21 %) a překvapivě seniorů pouze (9 %).   31 % finančních prostředků z celkového daru bylo žadatelům poskytnuto na náklady spojené s bydlením.  22 % z daru bylo použito na uhrazení dluhů či záloh za energie.   Tyto dvě kategorie můžeme však považovat za spojené nádoby, často se totiž stávalo, že když se nízkopříjmovým klientům podařilo uhradit energie, nezůstalo jim pak dostatek financí na úhradu nájmu nebo naopak, když uhradili nájem, nezůstal jim pak dostatek finančních prostředků na zaplacení záloh či doplatků za energie.   21 % z daru bylo samoživitelkám a chudým rodinám poskytnuto na úhradu školních potřeb, školních obědů, kroužků, školních pobytů v přírodě apod.  </vt:lpstr>
      <vt:lpstr>Projekt Energie pomáhají v číslech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Šablona prezentace, nadpis i na 2 řádky</dc:title>
  <dc:creator>Lenka Hamšíková</dc:creator>
  <cp:lastModifiedBy>Alice Šikošová</cp:lastModifiedBy>
  <cp:revision>60</cp:revision>
  <dcterms:created xsi:type="dcterms:W3CDTF">2024-06-20T12:31:19Z</dcterms:created>
  <dcterms:modified xsi:type="dcterms:W3CDTF">2025-03-27T16:22:22Z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0x0101001BD656AF1A61984CBD8B2AEB224E0318</vt:lpwstr>
  </property>
  <property fmtid="{D5CDD505-2E9C-101B-9397-08002B2CF9AE}" pid="3" name="_dlc_DocIdItemGuid">
    <vt:lpwstr>b63d642b-c44b-4f8f-af6f-6db31cb26f55</vt:lpwstr>
  </property>
</Properties>
</file>