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98" r:id="rId4"/>
    <p:sldId id="295" r:id="rId5"/>
    <p:sldId id="299" r:id="rId6"/>
    <p:sldId id="294" r:id="rId7"/>
    <p:sldId id="301" r:id="rId8"/>
    <p:sldId id="302" r:id="rId9"/>
    <p:sldId id="303" r:id="rId10"/>
    <p:sldId id="304" r:id="rId11"/>
    <p:sldId id="300" r:id="rId12"/>
    <p:sldId id="272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C32"/>
    <a:srgbClr val="193604"/>
    <a:srgbClr val="588824"/>
    <a:srgbClr val="2A5A06"/>
    <a:srgbClr val="B8D915"/>
    <a:srgbClr val="091301"/>
    <a:srgbClr val="FFFF00"/>
    <a:srgbClr val="50FD03"/>
    <a:srgbClr val="FF9E1D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3" autoAdjust="0"/>
    <p:restoredTop sz="94660"/>
  </p:normalViewPr>
  <p:slideViewPr>
    <p:cSldViewPr>
      <p:cViewPr varScale="1">
        <p:scale>
          <a:sx n="106" d="100"/>
          <a:sy n="106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55075-6B85-42AE-8C6E-41099482429D}" type="datetimeFigureOut">
              <a:rPr lang="cs-CZ" smtClean="0"/>
              <a:t>24.2.2020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8259-2010-4033-B86F-CD06CF49B8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286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BCCC6-6EE4-429C-9472-834AFC2E0D82}" type="datetimeFigureOut">
              <a:rPr lang="cs-CZ" smtClean="0"/>
              <a:pPr/>
              <a:t>24.2.2020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FCDDB-32B1-47FF-B149-5423A9B021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477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FCDDB-32B1-47FF-B149-5423A9B021DB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80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4650640"/>
            <a:ext cx="7329840" cy="85920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732984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ABC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5580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ABC3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558080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hyperlink" Target="mailto:info@rubikon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835" y="222193"/>
            <a:ext cx="3646031" cy="13836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183880" y="5904000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43555" y="4803346"/>
            <a:ext cx="85514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Možnosti </a:t>
            </a:r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limity v oblasti bydlení pro </a:t>
            </a:r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předlužené osoby s více exekucemi</a:t>
            </a:r>
            <a:endParaRPr lang="cs-CZ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1228" y="1291130"/>
            <a:ext cx="8398775" cy="4886560"/>
          </a:xfrm>
        </p:spPr>
        <p:txBody>
          <a:bodyPr>
            <a:normAutofit lnSpcReduction="10000"/>
          </a:bodyPr>
          <a:lstStyle/>
          <a:p>
            <a:r>
              <a:rPr lang="cs-CZ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Petr nabídku odmítl a pracuje na černo u svého známého za cca 15.000 Kč měsíčně, zároveň je evidovaný na úřadu práce.</a:t>
            </a:r>
          </a:p>
          <a:p>
            <a:r>
              <a:rPr lang="cs-CZ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Srážky ze mzdy mu nejsou prováděny.</a:t>
            </a:r>
          </a:p>
          <a:p>
            <a:r>
              <a:rPr lang="cs-CZ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Má nárok na příspěvek na bydlení (doplatek na bydlení), příspěvek na živobytí, přídavky na děti v celkové výši 23.640 Kč.</a:t>
            </a:r>
          </a:p>
          <a:p>
            <a:r>
              <a:rPr lang="cs-CZ" sz="3200" dirty="0">
                <a:solidFill>
                  <a:schemeClr val="tx1"/>
                </a:solidFill>
              </a:rPr>
              <a:t>Jeho měsíční příjem je 38.640 Kč, zvládne zaplatit byt, postarat se o dcery. </a:t>
            </a:r>
          </a:p>
          <a:p>
            <a:r>
              <a:rPr lang="cs-CZ" sz="3200" dirty="0">
                <a:solidFill>
                  <a:schemeClr val="tx1"/>
                </a:solidFill>
              </a:rPr>
              <a:t>Dluhy nesplácí, pracuje nelegálně.</a:t>
            </a:r>
          </a:p>
        </p:txBody>
      </p:sp>
      <p:sp>
        <p:nvSpPr>
          <p:cNvPr id="5" name="Nadpis 6"/>
          <p:cNvSpPr>
            <a:spLocks noGrp="1"/>
          </p:cNvSpPr>
          <p:nvPr>
            <p:ph type="title"/>
          </p:nvPr>
        </p:nvSpPr>
        <p:spPr>
          <a:xfrm>
            <a:off x="16404" y="35766"/>
            <a:ext cx="6558080" cy="923467"/>
          </a:xfrm>
        </p:spPr>
        <p:txBody>
          <a:bodyPr>
            <a:normAutofit/>
          </a:bodyPr>
          <a:lstStyle/>
          <a:p>
            <a:r>
              <a:rPr lang="cs-CZ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Příběh Petra</a:t>
            </a:r>
            <a:endParaRPr lang="cs-CZ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123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43555" y="2512770"/>
            <a:ext cx="8398775" cy="39848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 smtClean="0"/>
              <a:t>Příspěvek na bydlení ani doplatek na bydlení exekuci nepodléhají.</a:t>
            </a:r>
          </a:p>
          <a:p>
            <a:pPr marL="0" indent="0">
              <a:buNone/>
            </a:pPr>
            <a:r>
              <a:rPr lang="cs-CZ" sz="3200" dirty="0" smtClean="0"/>
              <a:t>Pro výpočet nároku na dávku se započítává příjem PŘED exekuční srážkou.</a:t>
            </a:r>
          </a:p>
          <a:p>
            <a:pPr marL="0" indent="0">
              <a:buNone/>
            </a:pPr>
            <a:r>
              <a:rPr lang="cs-CZ" sz="3200" b="1" dirty="0" smtClean="0"/>
              <a:t>Neexistence sociálního bydlení + srážky z legálního příjmu + způsob výpočtu dávek na bydlení = bariéra pro vstup na legální trh práce a jakoukoli snahu o zvýšení příjmů.</a:t>
            </a:r>
            <a:endParaRPr lang="cs-CZ" sz="3200" b="1" dirty="0"/>
          </a:p>
        </p:txBody>
      </p:sp>
      <p:sp>
        <p:nvSpPr>
          <p:cNvPr id="5" name="Nadpis 6"/>
          <p:cNvSpPr>
            <a:spLocks noGrp="1"/>
          </p:cNvSpPr>
          <p:nvPr>
            <p:ph type="title"/>
          </p:nvPr>
        </p:nvSpPr>
        <p:spPr>
          <a:xfrm>
            <a:off x="1823310" y="1131188"/>
            <a:ext cx="6558080" cy="923467"/>
          </a:xfrm>
        </p:spPr>
        <p:txBody>
          <a:bodyPr>
            <a:normAutofit/>
          </a:bodyPr>
          <a:lstStyle/>
          <a:p>
            <a:r>
              <a:rPr lang="cs-CZ" u="sng" dirty="0" smtClean="0">
                <a:solidFill>
                  <a:srgbClr val="1936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Příspěvek na bydlení vs. exekuce</a:t>
            </a:r>
            <a:endParaRPr lang="cs-CZ" u="sng" dirty="0">
              <a:solidFill>
                <a:srgbClr val="19360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880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1426" y="833015"/>
            <a:ext cx="4878325" cy="916229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1936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Vám za pozornost!</a:t>
            </a:r>
            <a:endParaRPr lang="en-US" dirty="0">
              <a:solidFill>
                <a:srgbClr val="19360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395" y="222195"/>
            <a:ext cx="1334502" cy="506452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434588" y="220736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400" dirty="0" smtClean="0">
                <a:solidFill>
                  <a:srgbClr val="588824"/>
                </a:solidFill>
              </a:rPr>
              <a:t>Pavla Aschermannová</a:t>
            </a:r>
            <a:endParaRPr lang="cs-CZ" sz="2400" dirty="0" smtClean="0">
              <a:solidFill>
                <a:srgbClr val="588824"/>
              </a:solidFill>
            </a:endParaRPr>
          </a:p>
          <a:p>
            <a:r>
              <a:rPr lang="cs-CZ" sz="2400" dirty="0" smtClean="0">
                <a:solidFill>
                  <a:srgbClr val="588824"/>
                </a:solidFill>
              </a:rPr>
              <a:t>RUBIKON Centrum, </a:t>
            </a:r>
            <a:r>
              <a:rPr lang="cs-CZ" sz="2400" dirty="0" err="1" smtClean="0">
                <a:solidFill>
                  <a:srgbClr val="588824"/>
                </a:solidFill>
              </a:rPr>
              <a:t>z.ú</a:t>
            </a:r>
            <a:r>
              <a:rPr lang="cs-CZ" sz="2400" dirty="0" smtClean="0">
                <a:solidFill>
                  <a:srgbClr val="588824"/>
                </a:solidFill>
              </a:rPr>
              <a:t>.</a:t>
            </a:r>
            <a:endParaRPr lang="cs-CZ" sz="2400" dirty="0" smtClean="0">
              <a:solidFill>
                <a:srgbClr val="588824"/>
              </a:solidFill>
            </a:endParaRPr>
          </a:p>
          <a:p>
            <a:r>
              <a:rPr lang="cs-CZ" sz="2400" dirty="0" smtClean="0">
                <a:solidFill>
                  <a:srgbClr val="4C4C4C"/>
                </a:solidFill>
              </a:rPr>
              <a:t>Novákových 6, 180 </a:t>
            </a:r>
            <a:r>
              <a:rPr lang="cs-CZ" sz="2400" dirty="0" smtClean="0">
                <a:solidFill>
                  <a:srgbClr val="4C4C4C"/>
                </a:solidFill>
              </a:rPr>
              <a:t>00 Praha </a:t>
            </a:r>
            <a:r>
              <a:rPr lang="cs-CZ" sz="2400" dirty="0" smtClean="0">
                <a:solidFill>
                  <a:srgbClr val="4C4C4C"/>
                </a:solidFill>
              </a:rPr>
              <a:t>8</a:t>
            </a:r>
            <a:r>
              <a:rPr lang="sv-SE" sz="2400" dirty="0">
                <a:solidFill>
                  <a:srgbClr val="4C4C4C"/>
                </a:solidFill>
              </a:rPr>
              <a:t/>
            </a:r>
            <a:br>
              <a:rPr lang="sv-SE" sz="2400" dirty="0">
                <a:solidFill>
                  <a:srgbClr val="4C4C4C"/>
                </a:solidFill>
              </a:rPr>
            </a:br>
            <a:r>
              <a:rPr lang="cs-CZ" sz="2400" u="sng" dirty="0" err="1" smtClean="0">
                <a:solidFill>
                  <a:srgbClr val="193604"/>
                </a:solidFill>
              </a:rPr>
              <a:t>info</a:t>
            </a:r>
            <a:r>
              <a:rPr lang="sv-SE" sz="2400" u="sng" dirty="0" smtClean="0">
                <a:solidFill>
                  <a:srgbClr val="193604"/>
                </a:solidFill>
                <a:hlinkClick r:id="rId4"/>
              </a:rPr>
              <a:t>@rubikoncentrum.cz</a:t>
            </a:r>
            <a:endParaRPr lang="cs-CZ" sz="2400" u="sng" dirty="0" smtClean="0">
              <a:solidFill>
                <a:srgbClr val="193604"/>
              </a:solidFill>
            </a:endParaRPr>
          </a:p>
          <a:p>
            <a:r>
              <a:rPr lang="cs-CZ" sz="2400" b="0" i="0" u="sng" dirty="0" smtClean="0">
                <a:solidFill>
                  <a:srgbClr val="408A0A"/>
                </a:solidFill>
                <a:effectLst/>
              </a:rPr>
              <a:t>www.rubikoncentrum.cz</a:t>
            </a:r>
            <a:endParaRPr lang="sv-SE" sz="2400" b="0" i="0" dirty="0">
              <a:solidFill>
                <a:srgbClr val="4C4C4C"/>
              </a:solidFill>
              <a:effectLst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148881" y="5918915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389624" y="6400292"/>
            <a:ext cx="736087" cy="4158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533" y="4619995"/>
            <a:ext cx="3992589" cy="127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93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8965" y="833015"/>
            <a:ext cx="7627014" cy="610820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solidFill>
                  <a:srgbClr val="1936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Kdo jsme</a:t>
            </a:r>
            <a:endParaRPr lang="cs-CZ" u="sng" dirty="0">
              <a:solidFill>
                <a:srgbClr val="19360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Zástupný symbol pro obsah 7" descr="DSC_772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230" y="1961293"/>
            <a:ext cx="2863619" cy="4276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softEdge rad="3175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100" y="374900"/>
            <a:ext cx="1283435" cy="487998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296260" y="4506168"/>
            <a:ext cx="46328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rgbClr val="50FD03"/>
                </a:solidFill>
              </a:rPr>
              <a:t>25</a:t>
            </a:r>
            <a:r>
              <a:rPr lang="cs-CZ" dirty="0" smtClean="0">
                <a:solidFill>
                  <a:srgbClr val="2A5A06"/>
                </a:solidFill>
              </a:rPr>
              <a:t> </a:t>
            </a:r>
            <a:r>
              <a:rPr lang="cs-CZ" dirty="0" smtClean="0">
                <a:solidFill>
                  <a:srgbClr val="2A5A06"/>
                </a:solidFill>
              </a:rPr>
              <a:t>let existence</a:t>
            </a:r>
            <a:endParaRPr lang="cs-CZ" dirty="0">
              <a:solidFill>
                <a:srgbClr val="2A5A06"/>
              </a:solidFill>
            </a:endParaRPr>
          </a:p>
          <a:p>
            <a:r>
              <a:rPr lang="cs-CZ" dirty="0" smtClean="0">
                <a:solidFill>
                  <a:srgbClr val="2A5A06"/>
                </a:solidFill>
              </a:rPr>
              <a:t>	přes </a:t>
            </a:r>
            <a:r>
              <a:rPr lang="cs-CZ" sz="4800" b="1" dirty="0" smtClean="0">
                <a:solidFill>
                  <a:srgbClr val="50FD03"/>
                </a:solidFill>
              </a:rPr>
              <a:t>25</a:t>
            </a:r>
            <a:r>
              <a:rPr lang="cs-CZ" dirty="0" smtClean="0">
                <a:solidFill>
                  <a:srgbClr val="2A5A06"/>
                </a:solidFill>
              </a:rPr>
              <a:t> tisíc klientů</a:t>
            </a:r>
            <a:endParaRPr lang="cs-CZ" dirty="0">
              <a:solidFill>
                <a:srgbClr val="2A5A06"/>
              </a:solidFill>
            </a:endParaRPr>
          </a:p>
          <a:p>
            <a:r>
              <a:rPr lang="cs-CZ" dirty="0" smtClean="0">
                <a:solidFill>
                  <a:srgbClr val="2A5A06"/>
                </a:solidFill>
              </a:rPr>
              <a:t>		přes </a:t>
            </a:r>
            <a:r>
              <a:rPr lang="cs-CZ" sz="4800" b="1" dirty="0" smtClean="0">
                <a:solidFill>
                  <a:srgbClr val="50FD03"/>
                </a:solidFill>
              </a:rPr>
              <a:t>70</a:t>
            </a:r>
            <a:r>
              <a:rPr lang="cs-CZ" dirty="0" smtClean="0">
                <a:solidFill>
                  <a:srgbClr val="2A5A06"/>
                </a:solidFill>
              </a:rPr>
              <a:t> projektů</a:t>
            </a:r>
            <a:endParaRPr lang="cs-CZ" dirty="0">
              <a:solidFill>
                <a:srgbClr val="2A5A06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96261" y="1607643"/>
            <a:ext cx="51919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91301"/>
                </a:solidFill>
              </a:rPr>
              <a:t>Pomáháme těm, kteří chtějí překročit svou trestní minulost. </a:t>
            </a:r>
            <a:r>
              <a:rPr lang="cs-CZ" sz="2800" dirty="0">
                <a:solidFill>
                  <a:srgbClr val="091301"/>
                </a:solidFill>
                <a:ea typeface="Arial"/>
                <a:cs typeface="Arial"/>
                <a:sym typeface="Arial"/>
              </a:rPr>
              <a:t>Podporujeme je na jejich cestě zpátky do společnosti – v získání a udržení práce, v řešení dluhů a v odpovědnosti vůči sobě, rodině i okolí.</a:t>
            </a:r>
            <a:r>
              <a:rPr lang="cs-CZ" sz="2800" dirty="0">
                <a:solidFill>
                  <a:srgbClr val="193604"/>
                </a:solidFill>
                <a:ea typeface="Arial"/>
                <a:cs typeface="Arial"/>
                <a:sym typeface="Arial"/>
              </a:rPr>
              <a:t/>
            </a:r>
            <a:br>
              <a:rPr lang="cs-CZ" sz="2800" dirty="0">
                <a:solidFill>
                  <a:srgbClr val="193604"/>
                </a:solidFill>
                <a:ea typeface="Arial"/>
                <a:cs typeface="Arial"/>
                <a:sym typeface="Arial"/>
              </a:rPr>
            </a:br>
            <a:endParaRPr lang="cs-CZ" sz="2800" dirty="0">
              <a:solidFill>
                <a:srgbClr val="193604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542330" y="6264000"/>
            <a:ext cx="555950" cy="5504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43555" y="2512770"/>
            <a:ext cx="5344675" cy="3984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chemeClr val="tx1"/>
                </a:solidFill>
              </a:rPr>
              <a:t>Záznam v rejstříku trestů</a:t>
            </a:r>
          </a:p>
          <a:p>
            <a:pPr marL="0" indent="0">
              <a:buNone/>
            </a:pPr>
            <a:r>
              <a:rPr lang="cs-CZ" sz="3200" dirty="0" smtClean="0"/>
              <a:t>Malé příjmy.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chemeClr val="tx1"/>
                </a:solidFill>
              </a:rPr>
              <a:t>Nízká kvalifikace, poškozené rodinné vztahy.</a:t>
            </a:r>
          </a:p>
          <a:p>
            <a:pPr marL="0" indent="0">
              <a:buNone/>
            </a:pPr>
            <a:r>
              <a:rPr lang="cs-CZ" sz="3200" dirty="0" smtClean="0"/>
              <a:t>Vysoké dluhy.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rgbClr val="FF6600"/>
                </a:solidFill>
              </a:rPr>
              <a:t>Nedosažitelné důstojné bydlení.</a:t>
            </a:r>
            <a:endParaRPr lang="cs-CZ" sz="3200" dirty="0"/>
          </a:p>
        </p:txBody>
      </p:sp>
      <p:sp>
        <p:nvSpPr>
          <p:cNvPr id="5" name="Nadpis 6"/>
          <p:cNvSpPr>
            <a:spLocks noGrp="1"/>
          </p:cNvSpPr>
          <p:nvPr>
            <p:ph type="title"/>
          </p:nvPr>
        </p:nvSpPr>
        <p:spPr>
          <a:xfrm>
            <a:off x="1823310" y="1131188"/>
            <a:ext cx="6558080" cy="923467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solidFill>
                  <a:srgbClr val="1936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Překážky v cestě našich klientů do nekriminální společnosti</a:t>
            </a:r>
            <a:endParaRPr lang="cs-CZ" u="sng" dirty="0">
              <a:solidFill>
                <a:srgbClr val="19360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050" y="2665474"/>
            <a:ext cx="2643912" cy="373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2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Šipka doprava 30"/>
          <p:cNvSpPr/>
          <p:nvPr/>
        </p:nvSpPr>
        <p:spPr>
          <a:xfrm>
            <a:off x="5213414" y="3763945"/>
            <a:ext cx="737031" cy="24066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999937" y="1244937"/>
            <a:ext cx="6558080" cy="4275740"/>
          </a:xfrm>
        </p:spPr>
        <p:txBody>
          <a:bodyPr/>
          <a:lstStyle/>
          <a:p>
            <a:pPr marL="0" indent="0">
              <a:buNone/>
            </a:pPr>
            <a:endParaRPr lang="cs-CZ" sz="2020" b="0" dirty="0" smtClean="0">
              <a:solidFill>
                <a:srgbClr val="707273"/>
              </a:solidFill>
            </a:endParaRPr>
          </a:p>
          <a:p>
            <a:pPr marL="0" indent="0">
              <a:buNone/>
            </a:pPr>
            <a:endParaRPr lang="cs-CZ" sz="2020" b="0" dirty="0">
              <a:solidFill>
                <a:srgbClr val="707273"/>
              </a:solidFill>
            </a:endParaRPr>
          </a:p>
          <a:p>
            <a:pPr marL="0" indent="0">
              <a:buNone/>
            </a:pPr>
            <a:endParaRPr lang="cs-CZ" sz="2020" b="0" dirty="0" smtClean="0">
              <a:solidFill>
                <a:srgbClr val="707273"/>
              </a:solidFill>
            </a:endParaRPr>
          </a:p>
          <a:p>
            <a:pPr marL="0" indent="0">
              <a:buNone/>
            </a:pPr>
            <a:endParaRPr lang="cs-CZ" sz="2020" b="0" dirty="0">
              <a:solidFill>
                <a:srgbClr val="707273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212490" y="5178797"/>
            <a:ext cx="2232248" cy="841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Sociální stabilizace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1809897" y="4496155"/>
            <a:ext cx="2154486" cy="8326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97BE0E"/>
                </a:solidFill>
              </a:rPr>
              <a:t>Pracovní a dluhové poradenství</a:t>
            </a:r>
            <a:endParaRPr lang="cs-CZ" b="1" dirty="0">
              <a:solidFill>
                <a:srgbClr val="97BE0E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68374" y="5973631"/>
            <a:ext cx="216024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97BE0E"/>
                </a:solidFill>
              </a:rPr>
              <a:t>Vstupní aktivita</a:t>
            </a:r>
          </a:p>
          <a:p>
            <a:pPr algn="ctr"/>
            <a:r>
              <a:rPr lang="cs-CZ" b="1" dirty="0" smtClean="0">
                <a:solidFill>
                  <a:srgbClr val="97BE0E"/>
                </a:solidFill>
              </a:rPr>
              <a:t>(individuální nebo skupinová)</a:t>
            </a:r>
            <a:endParaRPr lang="cs-CZ" b="1" dirty="0">
              <a:solidFill>
                <a:srgbClr val="97BE0E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2446642" y="3679206"/>
            <a:ext cx="2139192" cy="86820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Příprava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 </a:t>
            </a:r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vstup do </a:t>
            </a: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zaměstnání a tréninková místa</a:t>
            </a:r>
            <a:endParaRPr lang="cs-CZ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183241" y="2885325"/>
            <a:ext cx="2034394" cy="7874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97BE0E"/>
                </a:solidFill>
              </a:rPr>
              <a:t>Zprostředkování zaměstnání</a:t>
            </a:r>
            <a:endParaRPr lang="cs-CZ" b="1" i="1" dirty="0">
              <a:solidFill>
                <a:srgbClr val="97BE0E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780022" y="2075679"/>
            <a:ext cx="2225060" cy="84139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Řešení dluhů po vstupu do zaměstnání</a:t>
            </a:r>
          </a:p>
        </p:txBody>
      </p:sp>
      <p:sp>
        <p:nvSpPr>
          <p:cNvPr id="15" name="Nadpis 14"/>
          <p:cNvSpPr txBox="1">
            <a:spLocks noGrp="1"/>
          </p:cNvSpPr>
          <p:nvPr>
            <p:ph type="title"/>
          </p:nvPr>
        </p:nvSpPr>
        <p:spPr>
          <a:xfrm>
            <a:off x="296260" y="533124"/>
            <a:ext cx="83369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 smtClean="0">
                <a:solidFill>
                  <a:srgbClr val="1936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Cesta klienta komplexem programů</a:t>
            </a:r>
            <a:br>
              <a:rPr lang="cs-CZ" sz="3200" u="sng" dirty="0" smtClean="0">
                <a:solidFill>
                  <a:srgbClr val="1936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u="sng" dirty="0" smtClean="0">
                <a:solidFill>
                  <a:srgbClr val="1936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co pomáhá, kde jsou limity</a:t>
            </a:r>
            <a:endParaRPr lang="cs-CZ" sz="3200" u="sng" dirty="0">
              <a:solidFill>
                <a:srgbClr val="19360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5278154" y="1216219"/>
            <a:ext cx="2232248" cy="84172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97BE0E"/>
                </a:solidFill>
              </a:rPr>
              <a:t>Podpora v adaptaci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168374" y="5960241"/>
            <a:ext cx="216024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97BE0E"/>
                </a:solidFill>
              </a:rPr>
              <a:t>Vstupní aktivita</a:t>
            </a:r>
          </a:p>
          <a:p>
            <a:pPr algn="ctr"/>
            <a:r>
              <a:rPr lang="cs-CZ" b="1" dirty="0" smtClean="0">
                <a:solidFill>
                  <a:srgbClr val="97BE0E"/>
                </a:solidFill>
              </a:rPr>
              <a:t>(individuální nebo skupinová)</a:t>
            </a:r>
            <a:endParaRPr lang="cs-CZ" b="1" dirty="0">
              <a:solidFill>
                <a:srgbClr val="97BE0E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572834" y="5328853"/>
            <a:ext cx="610820" cy="6108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4664609" y="1451430"/>
            <a:ext cx="610820" cy="61082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4572000" y="5599658"/>
            <a:ext cx="2748690" cy="7307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</a:t>
            </a:r>
            <a:r>
              <a:rPr lang="cs-CZ" dirty="0" smtClean="0"/>
              <a:t>oclehárny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5490831" y="4547409"/>
            <a:ext cx="2748690" cy="7307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Azylové domy, městské ubytovny </a:t>
            </a:r>
            <a:endParaRPr lang="cs-CZ" dirty="0"/>
          </a:p>
        </p:txBody>
      </p:sp>
      <p:sp>
        <p:nvSpPr>
          <p:cNvPr id="28" name="Zaoblený obdélník 27"/>
          <p:cNvSpPr/>
          <p:nvPr/>
        </p:nvSpPr>
        <p:spPr>
          <a:xfrm>
            <a:off x="6108463" y="3461760"/>
            <a:ext cx="2748690" cy="730737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Sociální </a:t>
            </a:r>
            <a:r>
              <a:rPr lang="cs-CZ" dirty="0" smtClean="0"/>
              <a:t>byty/ubytovna zaměstnavatele, spolubydlení</a:t>
            </a:r>
            <a:endParaRPr lang="cs-CZ" dirty="0"/>
          </a:p>
        </p:txBody>
      </p:sp>
      <p:sp>
        <p:nvSpPr>
          <p:cNvPr id="29" name="Zaoblený obdélník 28"/>
          <p:cNvSpPr/>
          <p:nvPr/>
        </p:nvSpPr>
        <p:spPr>
          <a:xfrm>
            <a:off x="6647505" y="2134753"/>
            <a:ext cx="2461042" cy="7307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</a:t>
            </a:r>
            <a:r>
              <a:rPr lang="cs-CZ" dirty="0" smtClean="0"/>
              <a:t>oukromé byty</a:t>
            </a:r>
            <a:endParaRPr lang="cs-CZ" dirty="0"/>
          </a:p>
        </p:txBody>
      </p:sp>
      <p:sp>
        <p:nvSpPr>
          <p:cNvPr id="3" name="Šipka doprava 2"/>
          <p:cNvSpPr/>
          <p:nvPr/>
        </p:nvSpPr>
        <p:spPr>
          <a:xfrm>
            <a:off x="3655770" y="5719575"/>
            <a:ext cx="737031" cy="24066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/>
          <p:cNvSpPr/>
          <p:nvPr/>
        </p:nvSpPr>
        <p:spPr>
          <a:xfrm>
            <a:off x="4476383" y="4819084"/>
            <a:ext cx="737031" cy="24066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/>
          <p:cNvSpPr/>
          <p:nvPr/>
        </p:nvSpPr>
        <p:spPr>
          <a:xfrm>
            <a:off x="5893068" y="2212738"/>
            <a:ext cx="737031" cy="24066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/>
          <p:cNvSpPr/>
          <p:nvPr/>
        </p:nvSpPr>
        <p:spPr>
          <a:xfrm>
            <a:off x="3639853" y="5719575"/>
            <a:ext cx="737031" cy="24066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05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9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9" presetClass="exit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" grpId="0" build="p" animBg="1"/>
      <p:bldP spid="6" grpId="0" build="p" animBg="1"/>
      <p:bldP spid="12" grpId="0" build="p" animBg="1"/>
      <p:bldP spid="13" grpId="0" build="p" animBg="1"/>
      <p:bldP spid="14" grpId="0" build="p" animBg="1"/>
      <p:bldP spid="20" grpId="0" build="p" animBg="1"/>
      <p:bldP spid="22" grpId="0" animBg="1"/>
      <p:bldP spid="23" grpId="0" animBg="1"/>
      <p:bldP spid="2" grpId="0" animBg="1"/>
      <p:bldP spid="19" grpId="0" animBg="1"/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43555" y="2512770"/>
            <a:ext cx="8398775" cy="39848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chemeClr val="tx1"/>
                </a:solidFill>
              </a:rPr>
              <a:t>V roce 2018 bylo v provozu Charity ČR 67 nouzových přístřešků.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chemeClr val="tx1"/>
                </a:solidFill>
              </a:rPr>
              <a:t>11 % do běžného nájemního bytu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chemeClr val="tx1"/>
                </a:solidFill>
              </a:rPr>
              <a:t>4 % do sociálního bydlení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chemeClr val="tx1"/>
                </a:solidFill>
              </a:rPr>
              <a:t>23 % do soukromé ubytovny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chemeClr val="tx1"/>
                </a:solidFill>
              </a:rPr>
              <a:t>16 % do jiného nouzového přístřešku</a:t>
            </a:r>
          </a:p>
          <a:p>
            <a:pPr marL="0" indent="0"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46 % jiná možnost – bydlení u přátel, rodiny, návrat na ulici, hospitalizace ve zdravotnickém zařízení.</a:t>
            </a:r>
          </a:p>
          <a:p>
            <a:pPr marL="0" indent="0">
              <a:buNone/>
            </a:pPr>
            <a:endParaRPr lang="cs-CZ" sz="3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5" name="Nadpis 6"/>
          <p:cNvSpPr>
            <a:spLocks noGrp="1"/>
          </p:cNvSpPr>
          <p:nvPr>
            <p:ph type="title"/>
          </p:nvPr>
        </p:nvSpPr>
        <p:spPr>
          <a:xfrm>
            <a:off x="1823310" y="1131188"/>
            <a:ext cx="6558080" cy="923467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solidFill>
                  <a:srgbClr val="1936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Možnosti bydlení pro chudé a sociálně vyloučené z pohledu Charity ČR</a:t>
            </a:r>
            <a:endParaRPr lang="cs-CZ" u="sng" dirty="0">
              <a:solidFill>
                <a:srgbClr val="19360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928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43555" y="2512770"/>
            <a:ext cx="8398775" cy="398482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Často neexistuje</a:t>
            </a:r>
          </a:p>
          <a:p>
            <a:pPr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Nedostatečné kapacity</a:t>
            </a:r>
          </a:p>
          <a:p>
            <a:pPr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Nepřístupné </a:t>
            </a:r>
          </a:p>
          <a:p>
            <a:pPr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Příliš drahé</a:t>
            </a:r>
          </a:p>
          <a:p>
            <a:pPr>
              <a:buFontTx/>
              <a:buChar char="-"/>
            </a:pPr>
            <a:r>
              <a:rPr lang="cs-CZ" sz="3200" dirty="0" smtClean="0">
                <a:solidFill>
                  <a:schemeClr val="tx1"/>
                </a:solidFill>
              </a:rPr>
              <a:t>V mnoha obcích je jediným řešením sociálního bydlení vyplacení PŘÍSPĚVKU ČI DOPLATKU NA BYDLENÍ/</a:t>
            </a:r>
            <a:r>
              <a:rPr lang="cs-CZ" sz="3200" dirty="0" err="1" smtClean="0">
                <a:solidFill>
                  <a:schemeClr val="tx1"/>
                </a:solidFill>
              </a:rPr>
              <a:t>bezdoplatkové</a:t>
            </a:r>
            <a:r>
              <a:rPr lang="cs-CZ" sz="3200" dirty="0" smtClean="0">
                <a:solidFill>
                  <a:schemeClr val="tx1"/>
                </a:solidFill>
              </a:rPr>
              <a:t> zóny</a:t>
            </a: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5" name="Nadpis 6"/>
          <p:cNvSpPr>
            <a:spLocks noGrp="1"/>
          </p:cNvSpPr>
          <p:nvPr>
            <p:ph type="title"/>
          </p:nvPr>
        </p:nvSpPr>
        <p:spPr>
          <a:xfrm>
            <a:off x="1823310" y="1131188"/>
            <a:ext cx="6558080" cy="923467"/>
          </a:xfrm>
        </p:spPr>
        <p:txBody>
          <a:bodyPr>
            <a:normAutofit fontScale="90000"/>
          </a:bodyPr>
          <a:lstStyle/>
          <a:p>
            <a:r>
              <a:rPr lang="cs-CZ" u="sng" dirty="0" smtClean="0">
                <a:solidFill>
                  <a:srgbClr val="1936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Možnosti </a:t>
            </a:r>
            <a:r>
              <a:rPr lang="cs-CZ" u="sng" dirty="0" smtClean="0">
                <a:solidFill>
                  <a:srgbClr val="1936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bydlení pro chudé a sociálně vyloučené</a:t>
            </a:r>
            <a:endParaRPr lang="cs-CZ" u="sng" dirty="0">
              <a:solidFill>
                <a:srgbClr val="19360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106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1228" y="1291130"/>
            <a:ext cx="8398775" cy="4886560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Petr má nabídku práce jako automechanik (mzda 28.000 Kč)</a:t>
            </a:r>
          </a:p>
          <a:p>
            <a:r>
              <a:rPr lang="cs-CZ" sz="3200" dirty="0"/>
              <a:t>Dvě dcery ve věku 10 a 12 let</a:t>
            </a:r>
          </a:p>
          <a:p>
            <a:r>
              <a:rPr lang="cs-CZ" sz="3200" dirty="0"/>
              <a:t>Bydlí v Praze, v nájemním bytě (nájem 15.000 Kč)</a:t>
            </a:r>
          </a:p>
          <a:p>
            <a:r>
              <a:rPr lang="cs-CZ" sz="3200" dirty="0"/>
              <a:t>Má dluhy z období, kdy byl závislý cca 600.000, nárůst cca 80.000 za rok, většina dluhů v exekuci</a:t>
            </a:r>
          </a:p>
          <a:p>
            <a:r>
              <a:rPr lang="cs-CZ" sz="3200" dirty="0"/>
              <a:t>Má nárok na příspěvek na bydlení, doplatek na bydlení, příspěvek na živobytí, přídavky na děti. </a:t>
            </a:r>
          </a:p>
        </p:txBody>
      </p:sp>
      <p:sp>
        <p:nvSpPr>
          <p:cNvPr id="5" name="Nadpis 6"/>
          <p:cNvSpPr>
            <a:spLocks noGrp="1"/>
          </p:cNvSpPr>
          <p:nvPr>
            <p:ph type="title"/>
          </p:nvPr>
        </p:nvSpPr>
        <p:spPr>
          <a:xfrm>
            <a:off x="16404" y="35766"/>
            <a:ext cx="6558080" cy="923467"/>
          </a:xfrm>
        </p:spPr>
        <p:txBody>
          <a:bodyPr>
            <a:normAutofit/>
          </a:bodyPr>
          <a:lstStyle/>
          <a:p>
            <a:r>
              <a:rPr lang="cs-CZ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Příběh Petra</a:t>
            </a:r>
            <a:endParaRPr lang="cs-CZ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087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1228" y="1291130"/>
            <a:ext cx="8398775" cy="4886560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Petr přijal nabídku a pracuje jako automechanik za 28.000 Kč měsíčně čistého.</a:t>
            </a:r>
          </a:p>
          <a:p>
            <a:r>
              <a:rPr lang="cs-CZ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Jsou mu prováděny srážky ze mzdy, jeho nezabavitelná částka je 12.857.</a:t>
            </a:r>
          </a:p>
          <a:p>
            <a:r>
              <a:rPr lang="cs-CZ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Splácí dluhy srážkami ze mzdy ve výši 15.143 Kč. Dluhy by měl splacené přibližně za 5 let. Splňuje podmínky pro osobní oddlužení.</a:t>
            </a:r>
          </a:p>
          <a:p>
            <a:r>
              <a:rPr lang="cs-CZ" sz="3200" dirty="0">
                <a:solidFill>
                  <a:schemeClr val="tx1"/>
                </a:solidFill>
              </a:rPr>
              <a:t>Nemá nárok na žádné dávky státní sociální podpory.</a:t>
            </a:r>
          </a:p>
          <a:p>
            <a:r>
              <a:rPr lang="cs-CZ" sz="3200" dirty="0">
                <a:solidFill>
                  <a:schemeClr val="tx1"/>
                </a:solidFill>
              </a:rPr>
              <a:t>Nezaplatí nájem, pravděpodobně přijde o bydlení a </a:t>
            </a:r>
            <a:r>
              <a:rPr lang="cs-CZ" sz="3200" dirty="0" smtClean="0">
                <a:solidFill>
                  <a:schemeClr val="tx1"/>
                </a:solidFill>
              </a:rPr>
              <a:t>o </a:t>
            </a:r>
            <a:r>
              <a:rPr lang="cs-CZ" sz="3200" dirty="0">
                <a:solidFill>
                  <a:schemeClr val="tx1"/>
                </a:solidFill>
              </a:rPr>
              <a:t>dcery.</a:t>
            </a:r>
          </a:p>
        </p:txBody>
      </p:sp>
      <p:sp>
        <p:nvSpPr>
          <p:cNvPr id="5" name="Nadpis 6"/>
          <p:cNvSpPr>
            <a:spLocks noGrp="1"/>
          </p:cNvSpPr>
          <p:nvPr>
            <p:ph type="title"/>
          </p:nvPr>
        </p:nvSpPr>
        <p:spPr>
          <a:xfrm>
            <a:off x="16404" y="35766"/>
            <a:ext cx="6558080" cy="923467"/>
          </a:xfrm>
        </p:spPr>
        <p:txBody>
          <a:bodyPr>
            <a:normAutofit/>
          </a:bodyPr>
          <a:lstStyle/>
          <a:p>
            <a:r>
              <a:rPr lang="cs-CZ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Příběh Petra</a:t>
            </a:r>
            <a:endParaRPr lang="cs-CZ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0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1228" y="1291130"/>
            <a:ext cx="8398775" cy="4886560"/>
          </a:xfrm>
        </p:spPr>
        <p:txBody>
          <a:bodyPr>
            <a:normAutofit lnSpcReduction="10000"/>
          </a:bodyPr>
          <a:lstStyle/>
          <a:p>
            <a:r>
              <a:rPr lang="cs-CZ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Petr se domluvil na částečném úvazku a pracuje jako automechanik za 12.000 Kč měsíčně čistého.</a:t>
            </a:r>
          </a:p>
          <a:p>
            <a:r>
              <a:rPr lang="cs-CZ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Srážky ze mzdy mu nejsou prováděny.</a:t>
            </a:r>
          </a:p>
          <a:p>
            <a:r>
              <a:rPr lang="cs-CZ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Má nárok na příspěvek na bydlení (doplatek na bydlení), příspěvek na živobytí, přídavky na děti v celkové výši 17.597 Kč.</a:t>
            </a:r>
          </a:p>
          <a:p>
            <a:r>
              <a:rPr lang="cs-CZ" sz="3200" dirty="0">
                <a:solidFill>
                  <a:schemeClr val="tx1"/>
                </a:solidFill>
              </a:rPr>
              <a:t>Jeho měsíční příjem je 29.597 Kč, zvládne zaplatit byt, postarat se o dcery. </a:t>
            </a:r>
          </a:p>
          <a:p>
            <a:r>
              <a:rPr lang="cs-CZ" sz="3200" dirty="0">
                <a:solidFill>
                  <a:schemeClr val="tx1"/>
                </a:solidFill>
              </a:rPr>
              <a:t>Dluhy nesplácí.</a:t>
            </a:r>
          </a:p>
        </p:txBody>
      </p:sp>
      <p:sp>
        <p:nvSpPr>
          <p:cNvPr id="5" name="Nadpis 6"/>
          <p:cNvSpPr>
            <a:spLocks noGrp="1"/>
          </p:cNvSpPr>
          <p:nvPr>
            <p:ph type="title"/>
          </p:nvPr>
        </p:nvSpPr>
        <p:spPr>
          <a:xfrm>
            <a:off x="16404" y="35766"/>
            <a:ext cx="6558080" cy="923467"/>
          </a:xfrm>
        </p:spPr>
        <p:txBody>
          <a:bodyPr>
            <a:normAutofit/>
          </a:bodyPr>
          <a:lstStyle/>
          <a:p>
            <a:r>
              <a:rPr lang="cs-CZ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Příběh Petra</a:t>
            </a:r>
            <a:endParaRPr lang="cs-CZ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888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3147</TotalTime>
  <Words>603</Words>
  <Application>Microsoft Office PowerPoint</Application>
  <PresentationFormat>Předvádění na obrazovce (4:3)</PresentationFormat>
  <Paragraphs>76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Office Theme</vt:lpstr>
      <vt:lpstr>Prezentace aplikace PowerPoint</vt:lpstr>
      <vt:lpstr>Kdo jsme</vt:lpstr>
      <vt:lpstr>Překážky v cestě našich klientů do nekriminální společnosti</vt:lpstr>
      <vt:lpstr>Cesta klienta komplexem programů - co pomáhá, kde jsou limity</vt:lpstr>
      <vt:lpstr>Možnosti bydlení pro chudé a sociálně vyloučené z pohledu Charity ČR</vt:lpstr>
      <vt:lpstr>Možnosti bydlení pro chudé a sociálně vyloučené</vt:lpstr>
      <vt:lpstr>Příběh Petra</vt:lpstr>
      <vt:lpstr>Příběh Petra</vt:lpstr>
      <vt:lpstr>Příběh Petra</vt:lpstr>
      <vt:lpstr>Příběh Petra</vt:lpstr>
      <vt:lpstr>Příspěvek na bydlení vs. exekuce</vt:lpstr>
      <vt:lpstr>Děkuji Vám za pozornost!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Pavla Aschermannová</cp:lastModifiedBy>
  <cp:revision>156</cp:revision>
  <cp:lastPrinted>2018-04-18T06:47:04Z</cp:lastPrinted>
  <dcterms:created xsi:type="dcterms:W3CDTF">2013-08-21T19:17:07Z</dcterms:created>
  <dcterms:modified xsi:type="dcterms:W3CDTF">2020-02-24T12:11:16Z</dcterms:modified>
</cp:coreProperties>
</file>