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aveSubsetFonts="1" autoCompressPictures="0">
  <p:sldMasterIdLst>
    <p:sldMasterId id="2147483648" r:id="rId4"/>
  </p:sldMasterIdLst>
  <p:notesMasterIdLst>
    <p:notesMasterId r:id="rId29"/>
  </p:notesMasterIdLst>
  <p:sldIdLst>
    <p:sldId id="261" r:id="rId5"/>
    <p:sldId id="257" r:id="rId6"/>
    <p:sldId id="264" r:id="rId7"/>
    <p:sldId id="281" r:id="rId8"/>
    <p:sldId id="282" r:id="rId9"/>
    <p:sldId id="337" r:id="rId10"/>
    <p:sldId id="338" r:id="rId11"/>
    <p:sldId id="351" r:id="rId12"/>
    <p:sldId id="339" r:id="rId13"/>
    <p:sldId id="340" r:id="rId14"/>
    <p:sldId id="352" r:id="rId15"/>
    <p:sldId id="341" r:id="rId16"/>
    <p:sldId id="342" r:id="rId17"/>
    <p:sldId id="343" r:id="rId18"/>
    <p:sldId id="353" r:id="rId19"/>
    <p:sldId id="344" r:id="rId20"/>
    <p:sldId id="354" r:id="rId21"/>
    <p:sldId id="345" r:id="rId22"/>
    <p:sldId id="346" r:id="rId23"/>
    <p:sldId id="347" r:id="rId24"/>
    <p:sldId id="348" r:id="rId25"/>
    <p:sldId id="350" r:id="rId26"/>
    <p:sldId id="280" r:id="rId27"/>
    <p:sldId id="263" r:id="rId2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ヒラギノ角ゴ Pro W3" pitchFamily="12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ヒラギノ角ゴ Pro W3" pitchFamily="12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ヒラギノ角ゴ Pro W3" pitchFamily="12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ヒラギノ角ゴ Pro W3" pitchFamily="12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ヒラギノ角ゴ Pro W3" pitchFamily="12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ヒラギノ角ゴ Pro W3" pitchFamily="12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ヒラギノ角ゴ Pro W3" pitchFamily="12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ヒラギノ角ゴ Pro W3" pitchFamily="12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ヒラギノ角ゴ Pro W3" pitchFamily="124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0F0A"/>
    <a:srgbClr val="E9BF0A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88CF92-C4FB-A0D6-8042-C7F504621AD9}" v="30" dt="2019-11-26T19:46:55.371"/>
    <p1510:client id="{0C15C1B6-62C4-1862-D8EF-285588A5CAB5}" v="35" dt="2019-11-26T14:03:07.199"/>
    <p1510:client id="{13688749-9FF5-732D-0091-216191226CBC}" v="399" dt="2019-11-22T13:59:49.432"/>
    <p1510:client id="{16AC50B6-D2BF-E13A-1F60-80F01D0F7386}" v="261" dt="2019-11-26T21:41:14.276"/>
    <p1510:client id="{33C5378C-6F3F-A8F3-B6F5-E8CA82DE86E2}" v="186" dt="2019-11-25T11:16:17.927"/>
    <p1510:client id="{3A136357-39D4-B5AD-68A9-3900243E5450}" v="92" dt="2019-11-26T14:03:19.499"/>
    <p1510:client id="{3E477951-35AC-663A-83D7-63AD6485B5FC}" v="1867" dt="2019-11-26T13:38:34.228"/>
    <p1510:client id="{4453F96D-AB3B-7CF1-D32F-B0FD2965AFC0}" v="87" dt="2019-11-25T12:00:08.699"/>
    <p1510:client id="{5399640E-E5BB-09ED-23EB-BA4030203E9D}" v="20" dt="2019-11-26T11:06:47.560"/>
    <p1510:client id="{5D0E0E25-B99E-356D-5B65-739BBF11C7AD}" v="1" dt="2019-11-22T15:26:01.993"/>
    <p1510:client id="{6B259898-CDAD-36E5-3B7A-BE90A163CB6A}" v="2084" dt="2019-11-26T21:40:10.097"/>
    <p1510:client id="{6D9D830F-8CFE-FB94-CCCB-6DC468ADAE39}" v="37" dt="2019-11-26T19:35:47.676"/>
    <p1510:client id="{7A5599D4-4C15-045D-DC50-50CF71644F1D}" v="693" dt="2019-11-26T16:39:15.810"/>
    <p1510:client id="{8793F223-A269-7D87-BF08-0C8089B0EA4D}" v="1976" dt="2019-11-23T02:24:02.061"/>
    <p1510:client id="{B23CFF30-5654-DF5E-E47D-71B75BA53BF2}" v="450" dt="2019-11-26T13:42:21.357"/>
    <p1510:client id="{B8D28CA2-E79C-26ED-F947-598E261ADD90}" v="2591" dt="2019-11-26T19:17:20.386"/>
    <p1510:client id="{C303FC83-EC2A-23D1-A683-54315F0603DB}" v="1" dt="2019-11-26T13:44:44.567"/>
    <p1510:client id="{C3DB0970-FE6A-2B48-8774-FE171888E038}" v="3" dt="2019-11-26T11:15:27.007"/>
    <p1510:client id="{C3F8DAAC-66B4-65ED-DFB8-8349CB719D7C}" v="806" dt="2019-11-22T16:07:54.290"/>
    <p1510:client id="{EAE12AD4-4A57-C0AC-BA7D-65BBF5C39496}" v="4" dt="2019-11-26T11:03:20.5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" d="2"/>
          <a:sy n="1" d="2"/>
        </p:scale>
        <p:origin x="-1736" y="-3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B9C546C3-3D86-4BDC-B639-A87100B7C01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7111497-40CA-4DF9-986D-793795399A3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2E0FB57-429C-495E-AC07-8B5BEB70F63A}" type="datetimeFigureOut">
              <a:rPr lang="en-US" altLang="cs-CZ"/>
              <a:pPr>
                <a:defRPr/>
              </a:pPr>
              <a:t>2/26/2020</a:t>
            </a:fld>
            <a:endParaRPr lang="en-US" altLang="cs-CZ"/>
          </a:p>
        </p:txBody>
      </p:sp>
      <p:sp>
        <p:nvSpPr>
          <p:cNvPr id="4" name="Slide Image Placeholder 3">
            <a:extLst>
              <a:ext uri="{FF2B5EF4-FFF2-40B4-BE49-F238E27FC236}">
                <a16:creationId xmlns="" xmlns:a16="http://schemas.microsoft.com/office/drawing/2014/main" id="{E647FB30-D043-4307-A109-33DB8E8AECC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="" xmlns:a16="http://schemas.microsoft.com/office/drawing/2014/main" id="{BD8E3438-321A-4C98-BA67-706884D08D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/>
              <a:t>Click to edit Master text styles</a:t>
            </a:r>
          </a:p>
          <a:p>
            <a:pPr lvl="1"/>
            <a:r>
              <a:rPr lang="cs-CZ" noProof="0"/>
              <a:t>Second level</a:t>
            </a:r>
          </a:p>
          <a:p>
            <a:pPr lvl="2"/>
            <a:r>
              <a:rPr lang="cs-CZ" noProof="0"/>
              <a:t>Third level</a:t>
            </a:r>
          </a:p>
          <a:p>
            <a:pPr lvl="3"/>
            <a:r>
              <a:rPr lang="cs-CZ" noProof="0"/>
              <a:t>Fourth level</a:t>
            </a:r>
          </a:p>
          <a:p>
            <a:pPr lvl="4"/>
            <a:r>
              <a:rPr lang="cs-CZ" noProof="0"/>
              <a:t>Fifth level</a:t>
            </a:r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1150B67-BF97-4998-A117-FC96F9FA8AF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AFDB4B2-56CC-4168-8C74-45D922AA2E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293FA34-BE71-40D6-867D-B811710AE0DA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4630589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atyp_logotyp_cz_krivky_2ok.png">
            <a:extLst>
              <a:ext uri="{FF2B5EF4-FFF2-40B4-BE49-F238E27FC236}">
                <a16:creationId xmlns="" xmlns:a16="http://schemas.microsoft.com/office/drawing/2014/main" id="{D763A83C-A0B5-4D65-92E8-BF83451E53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413" y="1157288"/>
            <a:ext cx="3905250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0" y="3708400"/>
            <a:ext cx="9144000" cy="1371600"/>
          </a:xfrm>
          <a:prstGeom prst="rect">
            <a:avLst/>
          </a:prstGeom>
          <a:solidFill>
            <a:srgbClr val="AF0F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>
            <a:normAutofit fontScale="90000"/>
          </a:bodyPr>
          <a:lstStyle/>
          <a:p>
            <a:r>
              <a:rPr lang="cs-CZ" altLang="cs-CZ"/>
              <a:t>Kliknutím lze upravit styl.</a:t>
            </a:r>
            <a:endParaRPr lang="en-US" altLang="cs-CZ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1727200" y="5232060"/>
            <a:ext cx="5878286" cy="58817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alt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1543870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atyp_logotyp_cz_krivky_2ok.png">
            <a:extLst>
              <a:ext uri="{FF2B5EF4-FFF2-40B4-BE49-F238E27FC236}">
                <a16:creationId xmlns="" xmlns:a16="http://schemas.microsoft.com/office/drawing/2014/main" id="{B9D2EFB7-2E47-4A70-9DA1-179BD02990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038" y="214313"/>
            <a:ext cx="1909762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8657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cs-CZ" altLang="cs-CZ"/>
              <a:t>Po kliknutí můžete upravovat styly textu v předloze.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  <a:endParaRPr lang="en-US" altLang="cs-CZ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0" y="-21093"/>
            <a:ext cx="6422571" cy="1087894"/>
          </a:xfrm>
          <a:prstGeom prst="rect">
            <a:avLst/>
          </a:prstGeom>
          <a:solidFill>
            <a:srgbClr val="AF0F0A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504000" anchor="ctr">
            <a:normAutofit fontScale="90000"/>
          </a:bodyPr>
          <a:lstStyle>
            <a:lvl1pPr algn="l">
              <a:defRPr sz="3200" b="1"/>
            </a:lvl1pPr>
          </a:lstStyle>
          <a:p>
            <a:r>
              <a:rPr lang="cs-CZ" altLang="cs-CZ"/>
              <a:t>Kliknutím lze upravit styl.</a:t>
            </a:r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063360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atyp_logotyp_cz_krivky_2ok.png">
            <a:extLst>
              <a:ext uri="{FF2B5EF4-FFF2-40B4-BE49-F238E27FC236}">
                <a16:creationId xmlns="" xmlns:a16="http://schemas.microsoft.com/office/drawing/2014/main" id="{9A11A05B-F0D5-4158-AE88-9D21E20E3D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038" y="214313"/>
            <a:ext cx="1909762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58657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altLang="cs-CZ"/>
              <a:t>Po kliknutí můžete upravovat styly textu v předloze.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  <a:endParaRPr lang="en-US" alt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58657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altLang="cs-CZ"/>
              <a:t>Po kliknutí můžete upravovat styly textu v předloze.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  <a:endParaRPr lang="en-US" altLang="cs-CZ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0" y="-21093"/>
            <a:ext cx="6422571" cy="1087894"/>
          </a:xfrm>
          <a:prstGeom prst="rect">
            <a:avLst/>
          </a:prstGeom>
          <a:solidFill>
            <a:srgbClr val="AF0F0A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504000" anchor="ctr">
            <a:normAutofit fontScale="90000"/>
          </a:bodyPr>
          <a:lstStyle>
            <a:lvl1pPr algn="l">
              <a:defRPr sz="3200" b="1"/>
            </a:lvl1pPr>
          </a:lstStyle>
          <a:p>
            <a:r>
              <a:rPr lang="cs-CZ" altLang="cs-CZ"/>
              <a:t>Kliknutím lze upravit styl.</a:t>
            </a:r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93209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atyp_logotyp_cz_krivky_2ok.png">
            <a:extLst>
              <a:ext uri="{FF2B5EF4-FFF2-40B4-BE49-F238E27FC236}">
                <a16:creationId xmlns="" xmlns:a16="http://schemas.microsoft.com/office/drawing/2014/main" id="{5D06115B-A1DF-49A1-A25E-61B62A31EF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038" y="214313"/>
            <a:ext cx="1909762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0" y="-21093"/>
            <a:ext cx="6422571" cy="1087894"/>
          </a:xfrm>
          <a:prstGeom prst="rect">
            <a:avLst/>
          </a:prstGeom>
          <a:solidFill>
            <a:srgbClr val="AF0F0A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504000" anchor="ctr">
            <a:normAutofit fontScale="90000"/>
          </a:bodyPr>
          <a:lstStyle>
            <a:lvl1pPr algn="l">
              <a:defRPr sz="3200" b="1"/>
            </a:lvl1pPr>
          </a:lstStyle>
          <a:p>
            <a:r>
              <a:rPr lang="cs-CZ" altLang="cs-CZ"/>
              <a:t>Kliknutím lze upravit styl.</a:t>
            </a:r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627254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atyp_logotyp_cz_krivky_2ok.png">
            <a:extLst>
              <a:ext uri="{FF2B5EF4-FFF2-40B4-BE49-F238E27FC236}">
                <a16:creationId xmlns="" xmlns:a16="http://schemas.microsoft.com/office/drawing/2014/main" id="{401206A3-CE00-4B36-B3ED-D922E9F5F9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038" y="214313"/>
            <a:ext cx="1909762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0" y="-21093"/>
            <a:ext cx="6422571" cy="1087894"/>
          </a:xfrm>
          <a:prstGeom prst="rect">
            <a:avLst/>
          </a:prstGeom>
          <a:solidFill>
            <a:srgbClr val="AF0F0A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504000" anchor="ctr">
            <a:normAutofit fontScale="90000"/>
          </a:bodyPr>
          <a:lstStyle>
            <a:lvl1pPr algn="l">
              <a:defRPr sz="3200" b="1"/>
            </a:lvl1pPr>
          </a:lstStyle>
          <a:p>
            <a:r>
              <a:rPr lang="cs-CZ" altLang="cs-CZ"/>
              <a:t>Kliknutím lze upravit styl.</a:t>
            </a:r>
            <a:endParaRPr lang="en-US" altLang="cs-CZ"/>
          </a:p>
        </p:txBody>
      </p:sp>
      <p:sp>
        <p:nvSpPr>
          <p:cNvPr id="7" name="Podnadpis 2"/>
          <p:cNvSpPr>
            <a:spLocks noGrp="1"/>
          </p:cNvSpPr>
          <p:nvPr>
            <p:ph type="subTitle" idx="11"/>
          </p:nvPr>
        </p:nvSpPr>
        <p:spPr>
          <a:xfrm>
            <a:off x="624114" y="3744687"/>
            <a:ext cx="5979886" cy="216262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624114" y="3149600"/>
            <a:ext cx="6444343" cy="58057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alt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4124219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ヒラギノ角ゴ Pro W3" charset="0"/>
          <a:cs typeface="ヒラギノ角ゴ Pro W3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9pPr>
    </p:titleStyle>
    <p:bodyStyle>
      <a:lvl1pPr marL="457200" indent="-4572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b="1" kern="1200">
          <a:solidFill>
            <a:srgbClr val="C00000"/>
          </a:solidFill>
          <a:latin typeface="+mn-lt"/>
          <a:ea typeface="Adobe Garamond Pro"/>
          <a:cs typeface="Adobe Garamond Pro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ヒラギノ角ゴ Pro W3" charset="0"/>
          <a:cs typeface="+mn-cs"/>
        </a:defRPr>
      </a:lvl2pPr>
      <a:lvl3pPr marL="9144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defRPr kern="1200">
          <a:solidFill>
            <a:schemeClr val="tx1"/>
          </a:solidFill>
          <a:latin typeface="+mn-lt"/>
          <a:ea typeface="ヒラギノ角ゴ Pro W3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ヒラギノ角ゴ Pro W3" charset="0"/>
          <a:cs typeface="+mn-cs"/>
        </a:defRPr>
      </a:lvl4pPr>
      <a:lvl5pPr marL="18288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defRPr kern="1200">
          <a:solidFill>
            <a:schemeClr val="tx1"/>
          </a:solidFill>
          <a:latin typeface="+mn-lt"/>
          <a:ea typeface="ヒラギノ角ゴ Pro W3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="" xmlns:a16="http://schemas.microsoft.com/office/drawing/2014/main" id="{64140721-FBB1-4898-A621-9F44A764E8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132867"/>
            <a:ext cx="9144000" cy="194713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3200" b="1" dirty="0">
                <a:ea typeface="+mn-lt"/>
                <a:cs typeface="+mn-lt"/>
              </a:rPr>
              <a:t/>
            </a:r>
            <a:br>
              <a:rPr lang="cs-CZ" sz="3200" b="1" dirty="0">
                <a:ea typeface="+mn-lt"/>
                <a:cs typeface="+mn-lt"/>
              </a:rPr>
            </a:br>
            <a:r>
              <a:rPr lang="cs-CZ" sz="3200" b="1" dirty="0" err="1" smtClean="0">
                <a:ea typeface="+mn-lt"/>
                <a:cs typeface="+mn-lt"/>
              </a:rPr>
              <a:t>Advokační</a:t>
            </a:r>
            <a:r>
              <a:rPr lang="cs-CZ" sz="3200" b="1" dirty="0" smtClean="0">
                <a:ea typeface="+mn-lt"/>
                <a:cs typeface="+mn-lt"/>
              </a:rPr>
              <a:t> činnost na národní úrovni, </a:t>
            </a:r>
            <a:br>
              <a:rPr lang="cs-CZ" sz="3200" b="1" dirty="0" smtClean="0">
                <a:ea typeface="+mn-lt"/>
                <a:cs typeface="+mn-lt"/>
              </a:rPr>
            </a:br>
            <a:r>
              <a:rPr lang="cs-CZ" sz="3200" b="1" dirty="0" smtClean="0">
                <a:ea typeface="+mn-lt"/>
                <a:cs typeface="+mn-lt"/>
              </a:rPr>
              <a:t>aktuální doporučení a vyhodnocení</a:t>
            </a:r>
            <a:endParaRPr lang="cs-CZ" sz="3200" b="1" dirty="0">
              <a:ea typeface="+mn-lt"/>
              <a:cs typeface="+mn-lt"/>
            </a:endParaRPr>
          </a:p>
          <a:p>
            <a:pPr>
              <a:defRPr/>
            </a:pPr>
            <a:endParaRPr lang="cs-CZ" sz="3200" dirty="0"/>
          </a:p>
        </p:txBody>
      </p:sp>
      <p:sp>
        <p:nvSpPr>
          <p:cNvPr id="6147" name="Zástupný symbol pro obsah 4">
            <a:extLst>
              <a:ext uri="{FF2B5EF4-FFF2-40B4-BE49-F238E27FC236}">
                <a16:creationId xmlns="" xmlns:a16="http://schemas.microsoft.com/office/drawing/2014/main" id="{FC44EDED-D3DD-4B9F-A6DD-92FF738DBE13}"/>
              </a:ext>
            </a:extLst>
          </p:cNvPr>
          <p:cNvSpPr>
            <a:spLocks noGrp="1"/>
          </p:cNvSpPr>
          <p:nvPr>
            <p:ph sz="half" idx="1"/>
          </p:nvPr>
        </p:nvSpPr>
        <p:spPr bwMode="auto">
          <a:xfrm>
            <a:off x="1727200" y="5519947"/>
            <a:ext cx="5878513" cy="29982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cs-CZ" altLang="cs-CZ" sz="2000" b="1" dirty="0" smtClean="0">
                <a:ea typeface="Adobe Garamond Pro" pitchFamily="124" charset="0"/>
                <a:cs typeface="Adobe Garamond Pro" pitchFamily="124" charset="0"/>
              </a:rPr>
              <a:t>Iva Kuchyňková</a:t>
            </a:r>
            <a:endParaRPr lang="cs-CZ" altLang="cs-CZ" sz="2000" b="1" dirty="0">
              <a:ea typeface="Adobe Garamond Pro" pitchFamily="124" charset="0"/>
              <a:cs typeface="Adobe Garamond Pro" pitchFamily="124" charset="0"/>
            </a:endParaRPr>
          </a:p>
          <a:p>
            <a:r>
              <a:rPr lang="cs-CZ" altLang="cs-CZ" dirty="0" smtClean="0">
                <a:ea typeface="Adobe Garamond Pro" pitchFamily="124" charset="0"/>
                <a:cs typeface="Adobe Garamond Pro" pitchFamily="124" charset="0"/>
              </a:rPr>
              <a:t>Koordinátorka  pro sociální oblast Charity </a:t>
            </a:r>
            <a:r>
              <a:rPr lang="cs-CZ" altLang="cs-CZ" dirty="0">
                <a:ea typeface="Adobe Garamond Pro" pitchFamily="124" charset="0"/>
                <a:cs typeface="Adobe Garamond Pro" pitchFamily="124" charset="0"/>
              </a:rPr>
              <a:t>Česká </a:t>
            </a:r>
            <a:r>
              <a:rPr lang="cs-CZ" altLang="cs-CZ" dirty="0" smtClean="0">
                <a:ea typeface="Adobe Garamond Pro" pitchFamily="124" charset="0"/>
                <a:cs typeface="Adobe Garamond Pro" pitchFamily="124" charset="0"/>
              </a:rPr>
              <a:t>republika</a:t>
            </a:r>
          </a:p>
          <a:p>
            <a:r>
              <a:rPr lang="cs-CZ" altLang="cs-CZ" dirty="0" err="1" smtClean="0">
                <a:ea typeface="Adobe Garamond Pro" pitchFamily="124" charset="0"/>
                <a:cs typeface="Adobe Garamond Pro" pitchFamily="124" charset="0"/>
              </a:rPr>
              <a:t>Policy</a:t>
            </a:r>
            <a:r>
              <a:rPr lang="cs-CZ" altLang="cs-CZ" dirty="0" smtClean="0">
                <a:ea typeface="Adobe Garamond Pro" pitchFamily="124" charset="0"/>
                <a:cs typeface="Adobe Garamond Pro" pitchFamily="124" charset="0"/>
              </a:rPr>
              <a:t> and </a:t>
            </a:r>
            <a:r>
              <a:rPr lang="cs-CZ" altLang="cs-CZ" dirty="0" err="1" smtClean="0">
                <a:ea typeface="Adobe Garamond Pro" pitchFamily="124" charset="0"/>
                <a:cs typeface="Adobe Garamond Pro" pitchFamily="124" charset="0"/>
              </a:rPr>
              <a:t>Advocacy</a:t>
            </a:r>
            <a:r>
              <a:rPr lang="cs-CZ" altLang="cs-CZ" dirty="0" smtClean="0">
                <a:ea typeface="Adobe Garamond Pro" pitchFamily="124" charset="0"/>
                <a:cs typeface="Adobe Garamond Pro" pitchFamily="124" charset="0"/>
              </a:rPr>
              <a:t> Department</a:t>
            </a:r>
            <a:endParaRPr lang="cs-CZ" altLang="cs-CZ" dirty="0">
              <a:ea typeface="Adobe Garamond Pro" pitchFamily="124" charset="0"/>
              <a:cs typeface="Adobe Garamond Pro" pitchFamily="12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65100" y="2019300"/>
            <a:ext cx="8813800" cy="4439557"/>
          </a:xfrm>
        </p:spPr>
        <p:txBody>
          <a:bodyPr/>
          <a:lstStyle/>
          <a:p>
            <a:pPr algn="just"/>
            <a:r>
              <a:rPr lang="cs-CZ" dirty="0" smtClean="0">
                <a:solidFill>
                  <a:schemeClr val="tx1"/>
                </a:solidFill>
              </a:rPr>
              <a:t>Cenová </a:t>
            </a:r>
            <a:r>
              <a:rPr lang="cs-CZ" dirty="0">
                <a:solidFill>
                  <a:schemeClr val="tx1"/>
                </a:solidFill>
              </a:rPr>
              <a:t>dostupnost bydlení: </a:t>
            </a:r>
            <a:r>
              <a:rPr lang="cs-CZ" b="0" dirty="0">
                <a:solidFill>
                  <a:schemeClr val="tx1"/>
                </a:solidFill>
              </a:rPr>
              <a:t>Nedostupnost </a:t>
            </a:r>
            <a:r>
              <a:rPr lang="cs-CZ" dirty="0">
                <a:solidFill>
                  <a:schemeClr val="tx1"/>
                </a:solidFill>
              </a:rPr>
              <a:t>adekvátního bydlení </a:t>
            </a:r>
            <a:r>
              <a:rPr lang="cs-CZ" b="0" dirty="0">
                <a:solidFill>
                  <a:schemeClr val="tx1"/>
                </a:solidFill>
              </a:rPr>
              <a:t>je problém nejen pro sociálně vyloučené; větší či menší potíže mají i mladí lidé a rodiny, senioři nebo zaměstnanci pobírající nižší mzdu. Vláda České republiky by měla přijmout ucelený systém opatření, která by zajistila dlouhodobou udržitelnost trhu s bydlením</a:t>
            </a:r>
            <a:r>
              <a:rPr lang="cs-CZ" dirty="0">
                <a:solidFill>
                  <a:schemeClr val="tx1"/>
                </a:solidFill>
              </a:rPr>
              <a:t>.</a:t>
            </a:r>
          </a:p>
          <a:p>
            <a:pPr lvl="0" algn="just"/>
            <a:r>
              <a:rPr lang="cs-CZ" dirty="0">
                <a:solidFill>
                  <a:schemeClr val="tx1"/>
                </a:solidFill>
              </a:rPr>
              <a:t>Řešení „obchodu s chudobou“: Předlužení chudých </a:t>
            </a:r>
            <a:r>
              <a:rPr lang="cs-CZ" b="0" dirty="0">
                <a:solidFill>
                  <a:schemeClr val="tx1"/>
                </a:solidFill>
              </a:rPr>
              <a:t>může pomoci snížit dostačující </a:t>
            </a:r>
            <a:r>
              <a:rPr lang="cs-CZ" dirty="0">
                <a:solidFill>
                  <a:schemeClr val="tx1"/>
                </a:solidFill>
              </a:rPr>
              <a:t>nabídka sociálního bydlení</a:t>
            </a:r>
            <a:r>
              <a:rPr lang="cs-CZ" b="0" dirty="0">
                <a:solidFill>
                  <a:schemeClr val="tx1"/>
                </a:solidFill>
              </a:rPr>
              <a:t> a zavedení robustnějšího </a:t>
            </a:r>
            <a:r>
              <a:rPr lang="cs-CZ" dirty="0">
                <a:solidFill>
                  <a:schemeClr val="tx1"/>
                </a:solidFill>
              </a:rPr>
              <a:t>systému minimálního </a:t>
            </a:r>
            <a:r>
              <a:rPr lang="cs-CZ" dirty="0" smtClean="0">
                <a:solidFill>
                  <a:schemeClr val="tx1"/>
                </a:solidFill>
              </a:rPr>
              <a:t>příjmu</a:t>
            </a:r>
            <a:r>
              <a:rPr lang="cs-CZ" b="0" dirty="0" smtClean="0">
                <a:solidFill>
                  <a:schemeClr val="tx1"/>
                </a:solidFill>
              </a:rPr>
              <a:t>, dostupné </a:t>
            </a:r>
            <a:r>
              <a:rPr lang="cs-CZ" dirty="0" smtClean="0">
                <a:solidFill>
                  <a:schemeClr val="tx1"/>
                </a:solidFill>
              </a:rPr>
              <a:t>oddlužení.</a:t>
            </a:r>
            <a:r>
              <a:rPr lang="cs-CZ" b="0" dirty="0" smtClean="0">
                <a:solidFill>
                  <a:schemeClr val="tx1"/>
                </a:solidFill>
              </a:rPr>
              <a:t> Je </a:t>
            </a:r>
            <a:r>
              <a:rPr lang="cs-CZ" b="0" dirty="0">
                <a:solidFill>
                  <a:schemeClr val="tx1"/>
                </a:solidFill>
              </a:rPr>
              <a:t>nutné postihovat jedince i firmy, které na obchodování s chudobou participují</a:t>
            </a:r>
            <a:r>
              <a:rPr lang="cs-CZ" dirty="0">
                <a:solidFill>
                  <a:schemeClr val="tx1"/>
                </a:solidFill>
              </a:rPr>
              <a:t>.</a:t>
            </a:r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ctrTitle"/>
          </p:nvPr>
        </p:nvSpPr>
        <p:spPr>
          <a:xfrm>
            <a:off x="0" y="-21094"/>
            <a:ext cx="6422571" cy="1760993"/>
          </a:xfrm>
        </p:spPr>
        <p:txBody>
          <a:bodyPr>
            <a:normAutofit fontScale="90000"/>
          </a:bodyPr>
          <a:lstStyle/>
          <a:p>
            <a:r>
              <a:rPr lang="cs-CZ" dirty="0"/>
              <a:t>Podle názoru Charity jsou k řešení chudoby a sociálního vyloučení nutné politické reformy týkající se především těchto oblastí:</a:t>
            </a:r>
          </a:p>
        </p:txBody>
      </p:sp>
    </p:spTree>
    <p:extLst>
      <p:ext uri="{BB962C8B-B14F-4D97-AF65-F5344CB8AC3E}">
        <p14:creationId xmlns:p14="http://schemas.microsoft.com/office/powerpoint/2010/main" val="22210321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847" y="1943099"/>
            <a:ext cx="5784453" cy="3856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24193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14300" y="1930400"/>
            <a:ext cx="8915400" cy="4749800"/>
          </a:xfrm>
        </p:spPr>
        <p:txBody>
          <a:bodyPr/>
          <a:lstStyle/>
          <a:p>
            <a:pPr algn="just"/>
            <a:r>
              <a:rPr lang="cs-CZ" dirty="0" smtClean="0">
                <a:solidFill>
                  <a:schemeClr val="tx1"/>
                </a:solidFill>
              </a:rPr>
              <a:t>Sociálně zdravotní pomezí: Nedostupnost zdravotních a sociálních služeb pro seniory a osoby se zdravotním postižením </a:t>
            </a:r>
            <a:r>
              <a:rPr lang="cs-CZ" b="0" dirty="0" smtClean="0">
                <a:solidFill>
                  <a:schemeClr val="tx1"/>
                </a:solidFill>
              </a:rPr>
              <a:t>znemožňuje jejich setrvání v domácím prostředí. </a:t>
            </a:r>
            <a:r>
              <a:rPr lang="cs-CZ" dirty="0" smtClean="0">
                <a:solidFill>
                  <a:schemeClr val="tx1"/>
                </a:solidFill>
              </a:rPr>
              <a:t>Je nutno provézt reformu </a:t>
            </a:r>
            <a:r>
              <a:rPr lang="cs-CZ" b="0" dirty="0" smtClean="0">
                <a:solidFill>
                  <a:schemeClr val="tx1"/>
                </a:solidFill>
              </a:rPr>
              <a:t>v této oblasti a dosáhnout toho, aby byly </a:t>
            </a:r>
            <a:r>
              <a:rPr lang="cs-CZ" dirty="0" smtClean="0">
                <a:solidFill>
                  <a:schemeClr val="tx1"/>
                </a:solidFill>
              </a:rPr>
              <a:t>potřebné zdravotní úkony </a:t>
            </a:r>
            <a:r>
              <a:rPr lang="cs-CZ" b="0" dirty="0" smtClean="0">
                <a:solidFill>
                  <a:schemeClr val="tx1"/>
                </a:solidFill>
              </a:rPr>
              <a:t>indikovány lékaři a hrazeny zdravotními pojišťovnami. Je nutné aby </a:t>
            </a:r>
            <a:r>
              <a:rPr lang="cs-CZ" dirty="0" smtClean="0">
                <a:solidFill>
                  <a:schemeClr val="tx1"/>
                </a:solidFill>
              </a:rPr>
              <a:t>se zavedla pouliční medicína</a:t>
            </a:r>
            <a:r>
              <a:rPr lang="cs-CZ" b="0" dirty="0" smtClean="0">
                <a:solidFill>
                  <a:schemeClr val="tx1"/>
                </a:solidFill>
              </a:rPr>
              <a:t>, která by zajistila zdravotní úkony též lidem bez domova. Je potřeba, aby byli osobám, které je potřebují k dispozici </a:t>
            </a:r>
            <a:r>
              <a:rPr lang="cs-CZ" dirty="0" smtClean="0">
                <a:solidFill>
                  <a:schemeClr val="tx1"/>
                </a:solidFill>
              </a:rPr>
              <a:t>zdravotní služby specialistů</a:t>
            </a:r>
            <a:r>
              <a:rPr lang="cs-CZ" b="0" dirty="0" smtClean="0">
                <a:solidFill>
                  <a:schemeClr val="tx1"/>
                </a:solidFill>
              </a:rPr>
              <a:t>. Aby </a:t>
            </a:r>
            <a:r>
              <a:rPr lang="cs-CZ" dirty="0" smtClean="0">
                <a:solidFill>
                  <a:schemeClr val="tx1"/>
                </a:solidFill>
              </a:rPr>
              <a:t>nebyli odmítáni pacienti </a:t>
            </a:r>
            <a:r>
              <a:rPr lang="cs-CZ" b="0" dirty="0" smtClean="0">
                <a:solidFill>
                  <a:schemeClr val="tx1"/>
                </a:solidFill>
              </a:rPr>
              <a:t>s potřebou více zdravotních úkonů a medikace.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ctrTitle"/>
          </p:nvPr>
        </p:nvSpPr>
        <p:spPr>
          <a:xfrm>
            <a:off x="0" y="-21094"/>
            <a:ext cx="6422571" cy="1722893"/>
          </a:xfrm>
        </p:spPr>
        <p:txBody>
          <a:bodyPr>
            <a:normAutofit fontScale="90000"/>
          </a:bodyPr>
          <a:lstStyle/>
          <a:p>
            <a:r>
              <a:rPr lang="cs-CZ" dirty="0"/>
              <a:t>Podle názoru Charity jsou k řešení chudoby a sociálního vyloučení nutné politické reformy týkající se především těchto oblastí:</a:t>
            </a:r>
          </a:p>
        </p:txBody>
      </p:sp>
    </p:spTree>
    <p:extLst>
      <p:ext uri="{BB962C8B-B14F-4D97-AF65-F5344CB8AC3E}">
        <p14:creationId xmlns:p14="http://schemas.microsoft.com/office/powerpoint/2010/main" val="38542691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14300" y="1181100"/>
            <a:ext cx="8775700" cy="5575300"/>
          </a:xfrm>
        </p:spPr>
        <p:txBody>
          <a:bodyPr/>
          <a:lstStyle/>
          <a:p>
            <a:pPr marL="0" indent="0" algn="just">
              <a:buNone/>
            </a:pPr>
            <a:r>
              <a:rPr lang="cs-CZ" i="1" dirty="0"/>
              <a:t>Doporučení 1:</a:t>
            </a:r>
            <a:r>
              <a:rPr lang="cs-CZ" dirty="0"/>
              <a:t> Zlepšit veřejnou politiku zaměstnanosti </a:t>
            </a:r>
            <a:endParaRPr lang="cs-CZ" dirty="0" smtClean="0"/>
          </a:p>
          <a:p>
            <a:pPr algn="just"/>
            <a:r>
              <a:rPr lang="cs-CZ" b="0" dirty="0" smtClean="0">
                <a:solidFill>
                  <a:schemeClr val="tx1"/>
                </a:solidFill>
              </a:rPr>
              <a:t>implementací </a:t>
            </a:r>
            <a:r>
              <a:rPr lang="cs-CZ" dirty="0" err="1">
                <a:solidFill>
                  <a:schemeClr val="tx1"/>
                </a:solidFill>
              </a:rPr>
              <a:t>individualizovanějšího</a:t>
            </a:r>
            <a:r>
              <a:rPr lang="cs-CZ" dirty="0">
                <a:solidFill>
                  <a:schemeClr val="tx1"/>
                </a:solidFill>
              </a:rPr>
              <a:t> přístupu</a:t>
            </a:r>
            <a:r>
              <a:rPr lang="cs-CZ" b="0" dirty="0">
                <a:solidFill>
                  <a:schemeClr val="tx1"/>
                </a:solidFill>
              </a:rPr>
              <a:t>, který bude </a:t>
            </a:r>
            <a:r>
              <a:rPr lang="cs-CZ" dirty="0">
                <a:solidFill>
                  <a:schemeClr val="tx1"/>
                </a:solidFill>
              </a:rPr>
              <a:t>řešit specifické potřeby lidí </a:t>
            </a:r>
            <a:r>
              <a:rPr lang="cs-CZ" b="0" dirty="0">
                <a:solidFill>
                  <a:schemeClr val="tx1"/>
                </a:solidFill>
              </a:rPr>
              <a:t>čelících největším překážkám pro návrat do pracovního procesu</a:t>
            </a:r>
            <a:r>
              <a:rPr lang="cs-CZ" b="0" dirty="0" smtClean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cs-CZ" b="0" dirty="0">
                <a:solidFill>
                  <a:schemeClr val="tx1"/>
                </a:solidFill>
              </a:rPr>
              <a:t>Posílit </a:t>
            </a:r>
            <a:r>
              <a:rPr lang="cs-CZ" dirty="0">
                <a:solidFill>
                  <a:schemeClr val="tx1"/>
                </a:solidFill>
              </a:rPr>
              <a:t>podpůrnou roli úřadů práce</a:t>
            </a:r>
            <a:r>
              <a:rPr lang="cs-CZ" b="0" dirty="0">
                <a:solidFill>
                  <a:schemeClr val="tx1"/>
                </a:solidFill>
              </a:rPr>
              <a:t>, pro klienty </a:t>
            </a:r>
            <a:r>
              <a:rPr lang="cs-CZ" dirty="0">
                <a:solidFill>
                  <a:schemeClr val="tx1"/>
                </a:solidFill>
              </a:rPr>
              <a:t>zjednodušit postupy a administrativu</a:t>
            </a:r>
            <a:r>
              <a:rPr lang="cs-CZ" b="0" dirty="0">
                <a:solidFill>
                  <a:schemeClr val="tx1"/>
                </a:solidFill>
              </a:rPr>
              <a:t>, zlepšit řízení lidských zdrojů na úřadech práce, zejména zajistit </a:t>
            </a:r>
            <a:r>
              <a:rPr lang="cs-CZ" dirty="0">
                <a:solidFill>
                  <a:schemeClr val="tx1"/>
                </a:solidFill>
              </a:rPr>
              <a:t>dostatečné personální kapacity </a:t>
            </a:r>
            <a:r>
              <a:rPr lang="cs-CZ" b="0" dirty="0">
                <a:solidFill>
                  <a:schemeClr val="tx1"/>
                </a:solidFill>
              </a:rPr>
              <a:t>a také poskytovat </a:t>
            </a:r>
            <a:r>
              <a:rPr lang="cs-CZ" dirty="0">
                <a:solidFill>
                  <a:schemeClr val="tx1"/>
                </a:solidFill>
              </a:rPr>
              <a:t>adekvátní školení a podporu pracovníkům</a:t>
            </a:r>
            <a:r>
              <a:rPr lang="cs-CZ" b="0" dirty="0">
                <a:solidFill>
                  <a:schemeClr val="tx1"/>
                </a:solidFill>
              </a:rPr>
              <a:t>, aby zvládali práci s náročnými uživateli služeb a chápali jejich specifické potřeby, </a:t>
            </a:r>
            <a:r>
              <a:rPr lang="cs-CZ" dirty="0">
                <a:solidFill>
                  <a:schemeClr val="tx1"/>
                </a:solidFill>
              </a:rPr>
              <a:t>zmírnit podmínky sankce vyřazení z </a:t>
            </a:r>
            <a:r>
              <a:rPr lang="cs-CZ" dirty="0" smtClean="0">
                <a:solidFill>
                  <a:schemeClr val="tx1"/>
                </a:solidFill>
              </a:rPr>
              <a:t>registru</a:t>
            </a:r>
            <a:r>
              <a:rPr lang="cs-CZ" b="0" dirty="0" smtClean="0">
                <a:solidFill>
                  <a:schemeClr val="tx1"/>
                </a:solidFill>
              </a:rPr>
              <a:t>. </a:t>
            </a:r>
            <a:endParaRPr lang="cs-CZ" b="0" dirty="0">
              <a:solidFill>
                <a:schemeClr val="tx1"/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Doporučení vyplývající ze zprávy Caritas CARES 2019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807958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65100" y="1143000"/>
            <a:ext cx="8661400" cy="5715000"/>
          </a:xfrm>
        </p:spPr>
        <p:txBody>
          <a:bodyPr/>
          <a:lstStyle/>
          <a:p>
            <a:pPr marL="0" indent="0">
              <a:buNone/>
            </a:pPr>
            <a:r>
              <a:rPr lang="cs-CZ" i="1" dirty="0"/>
              <a:t>Doporučení 2:</a:t>
            </a:r>
            <a:r>
              <a:rPr lang="cs-CZ" dirty="0"/>
              <a:t> Zlepšit dostupnost a kapacitu důstojného bydlení pro zranitelné skupiny občanů</a:t>
            </a:r>
            <a:r>
              <a:rPr lang="cs-CZ" dirty="0" smtClean="0"/>
              <a:t>.</a:t>
            </a:r>
          </a:p>
          <a:p>
            <a:pPr algn="just"/>
            <a:r>
              <a:rPr lang="cs-CZ" b="0" dirty="0">
                <a:solidFill>
                  <a:schemeClr val="tx1"/>
                </a:solidFill>
              </a:rPr>
              <a:t>Zavést </a:t>
            </a:r>
            <a:r>
              <a:rPr lang="cs-CZ" dirty="0">
                <a:solidFill>
                  <a:schemeClr val="tx1"/>
                </a:solidFill>
              </a:rPr>
              <a:t>novou legislativu zajišťující </a:t>
            </a:r>
            <a:r>
              <a:rPr lang="cs-CZ" dirty="0" smtClean="0">
                <a:solidFill>
                  <a:schemeClr val="tx1"/>
                </a:solidFill>
              </a:rPr>
              <a:t>přístupnost </a:t>
            </a:r>
            <a:r>
              <a:rPr lang="cs-CZ" dirty="0">
                <a:solidFill>
                  <a:schemeClr val="tx1"/>
                </a:solidFill>
              </a:rPr>
              <a:t>bydlení </a:t>
            </a:r>
            <a:r>
              <a:rPr lang="cs-CZ" b="0" dirty="0">
                <a:solidFill>
                  <a:schemeClr val="tx1"/>
                </a:solidFill>
              </a:rPr>
              <a:t>a podporu </a:t>
            </a:r>
            <a:r>
              <a:rPr lang="cs-CZ" b="0" dirty="0" smtClean="0">
                <a:solidFill>
                  <a:schemeClr val="tx1"/>
                </a:solidFill>
              </a:rPr>
              <a:t>běžného (dostupného) </a:t>
            </a:r>
            <a:r>
              <a:rPr lang="cs-CZ" b="0" dirty="0">
                <a:solidFill>
                  <a:schemeClr val="tx1"/>
                </a:solidFill>
              </a:rPr>
              <a:t>i sociálního bydlení prostřednictvím sociálních služeb a </a:t>
            </a:r>
            <a:r>
              <a:rPr lang="cs-CZ" dirty="0">
                <a:solidFill>
                  <a:schemeClr val="tx1"/>
                </a:solidFill>
              </a:rPr>
              <a:t>poradenství</a:t>
            </a:r>
            <a:r>
              <a:rPr lang="cs-CZ" b="0" dirty="0">
                <a:solidFill>
                  <a:schemeClr val="tx1"/>
                </a:solidFill>
              </a:rPr>
              <a:t> jako prevence ztráty bydlení. </a:t>
            </a:r>
            <a:endParaRPr lang="cs-CZ" b="0" dirty="0" smtClean="0">
              <a:solidFill>
                <a:schemeClr val="tx1"/>
              </a:solidFill>
            </a:endParaRPr>
          </a:p>
          <a:p>
            <a:pPr algn="just"/>
            <a:r>
              <a:rPr lang="cs-CZ" dirty="0" smtClean="0">
                <a:solidFill>
                  <a:schemeClr val="tx1"/>
                </a:solidFill>
              </a:rPr>
              <a:t>Zvyšovat </a:t>
            </a:r>
            <a:r>
              <a:rPr lang="cs-CZ" dirty="0">
                <a:solidFill>
                  <a:schemeClr val="tx1"/>
                </a:solidFill>
              </a:rPr>
              <a:t>kapacity cenově dostupného bydlení</a:t>
            </a:r>
            <a:r>
              <a:rPr lang="cs-CZ" b="0" dirty="0" smtClean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cs-CZ" b="0" dirty="0" smtClean="0">
                <a:solidFill>
                  <a:schemeClr val="tx1"/>
                </a:solidFill>
              </a:rPr>
              <a:t>Přehodnotit </a:t>
            </a:r>
            <a:r>
              <a:rPr lang="cs-CZ" b="0" dirty="0">
                <a:solidFill>
                  <a:schemeClr val="tx1"/>
                </a:solidFill>
              </a:rPr>
              <a:t>kritérium přístupu k fondu výstavby tak, aby </a:t>
            </a:r>
            <a:r>
              <a:rPr lang="cs-CZ" dirty="0">
                <a:solidFill>
                  <a:schemeClr val="tx1"/>
                </a:solidFill>
              </a:rPr>
              <a:t>současný režim de </a:t>
            </a:r>
            <a:r>
              <a:rPr lang="cs-CZ" dirty="0" err="1">
                <a:solidFill>
                  <a:schemeClr val="tx1"/>
                </a:solidFill>
              </a:rPr>
              <a:t>minimis</a:t>
            </a:r>
            <a:r>
              <a:rPr lang="cs-CZ" b="0" dirty="0">
                <a:solidFill>
                  <a:schemeClr val="tx1"/>
                </a:solidFill>
              </a:rPr>
              <a:t>, </a:t>
            </a:r>
            <a:r>
              <a:rPr lang="cs-CZ" dirty="0">
                <a:solidFill>
                  <a:schemeClr val="tx1"/>
                </a:solidFill>
              </a:rPr>
              <a:t>fungující v rámci služeb všeobecného hospodářského zájmu</a:t>
            </a:r>
            <a:r>
              <a:rPr lang="cs-CZ" b="0" dirty="0">
                <a:solidFill>
                  <a:schemeClr val="tx1"/>
                </a:solidFill>
              </a:rPr>
              <a:t>, umožňoval obcím (a nevládním organizacím) čerpat </a:t>
            </a:r>
            <a:r>
              <a:rPr lang="cs-CZ" b="0" dirty="0" smtClean="0">
                <a:solidFill>
                  <a:schemeClr val="tx1"/>
                </a:solidFill>
              </a:rPr>
              <a:t>prostředky na bydlení </a:t>
            </a:r>
            <a:r>
              <a:rPr lang="cs-CZ" b="0" dirty="0">
                <a:solidFill>
                  <a:schemeClr val="tx1"/>
                </a:solidFill>
              </a:rPr>
              <a:t>podle jejich </a:t>
            </a:r>
            <a:r>
              <a:rPr lang="cs-CZ" b="0" dirty="0" smtClean="0">
                <a:solidFill>
                  <a:schemeClr val="tx1"/>
                </a:solidFill>
              </a:rPr>
              <a:t>skutečných potřeb</a:t>
            </a:r>
            <a:r>
              <a:rPr lang="cs-CZ" b="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" name="Nadpis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prstClr val="white"/>
                </a:solidFill>
              </a:rPr>
              <a:t>Doporučení vyplývající ze zprávy Caritas CARES 2019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767795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766" y="1600200"/>
            <a:ext cx="7300467" cy="485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84562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0" y="1155700"/>
            <a:ext cx="9004300" cy="5613400"/>
          </a:xfrm>
        </p:spPr>
        <p:txBody>
          <a:bodyPr/>
          <a:lstStyle/>
          <a:p>
            <a:pPr marL="0" indent="0">
              <a:buNone/>
            </a:pPr>
            <a:r>
              <a:rPr lang="cs-CZ" i="1" dirty="0"/>
              <a:t>Doporučení 3:</a:t>
            </a:r>
            <a:r>
              <a:rPr lang="cs-CZ" dirty="0"/>
              <a:t> Zlepšit přístupnost a kapacitu zdravotních služeb zejména pro sociálně vyloučené a přístupnost služeb sociální péče pro lidi bez domova</a:t>
            </a:r>
            <a:r>
              <a:rPr lang="cs-CZ" dirty="0" smtClean="0"/>
              <a:t>.</a:t>
            </a:r>
          </a:p>
          <a:p>
            <a:pPr algn="just"/>
            <a:r>
              <a:rPr lang="cs-CZ" b="0" dirty="0">
                <a:solidFill>
                  <a:schemeClr val="tx1"/>
                </a:solidFill>
              </a:rPr>
              <a:t>Česká republika potřebuje </a:t>
            </a:r>
            <a:r>
              <a:rPr lang="cs-CZ" dirty="0" smtClean="0">
                <a:solidFill>
                  <a:schemeClr val="tx1"/>
                </a:solidFill>
              </a:rPr>
              <a:t>stanovit </a:t>
            </a:r>
            <a:r>
              <a:rPr lang="cs-CZ" dirty="0">
                <a:solidFill>
                  <a:schemeClr val="tx1"/>
                </a:solidFill>
              </a:rPr>
              <a:t>celkovou strategii pro zajištění kvalitního a udržitelného zdravotního systému</a:t>
            </a:r>
            <a:r>
              <a:rPr lang="cs-CZ" b="0" dirty="0">
                <a:solidFill>
                  <a:schemeClr val="tx1"/>
                </a:solidFill>
              </a:rPr>
              <a:t>. </a:t>
            </a:r>
            <a:r>
              <a:rPr lang="cs-CZ" b="0" dirty="0" smtClean="0">
                <a:solidFill>
                  <a:schemeClr val="tx1"/>
                </a:solidFill>
              </a:rPr>
              <a:t>Vycházíme-li z praxe můžeme </a:t>
            </a:r>
            <a:r>
              <a:rPr lang="cs-CZ" b="0" dirty="0">
                <a:solidFill>
                  <a:schemeClr val="tx1"/>
                </a:solidFill>
              </a:rPr>
              <a:t>navrhnout některá opatření, která by zlepšila přístupnost zdravotních </a:t>
            </a:r>
            <a:r>
              <a:rPr lang="cs-CZ" b="0" dirty="0" smtClean="0">
                <a:solidFill>
                  <a:schemeClr val="tx1"/>
                </a:solidFill>
              </a:rPr>
              <a:t>služeb:</a:t>
            </a:r>
            <a:endParaRPr lang="cs-CZ" b="0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cs-CZ" b="0" dirty="0" smtClean="0">
                <a:solidFill>
                  <a:schemeClr val="tx1"/>
                </a:solidFill>
              </a:rPr>
              <a:t>	- Vytvořit </a:t>
            </a:r>
            <a:r>
              <a:rPr lang="cs-CZ" dirty="0">
                <a:solidFill>
                  <a:schemeClr val="tx1"/>
                </a:solidFill>
              </a:rPr>
              <a:t>síť lékařů ochotných přijímat nové pacienty</a:t>
            </a:r>
            <a:r>
              <a:rPr lang="cs-CZ" b="0" dirty="0">
                <a:solidFill>
                  <a:schemeClr val="tx1"/>
                </a:solidFill>
              </a:rPr>
              <a:t>, </a:t>
            </a:r>
            <a:r>
              <a:rPr lang="cs-CZ" b="0" dirty="0" smtClean="0">
                <a:solidFill>
                  <a:schemeClr val="tx1"/>
                </a:solidFill>
              </a:rPr>
              <a:t>	zejména </a:t>
            </a:r>
            <a:r>
              <a:rPr lang="cs-CZ" b="0" dirty="0">
                <a:solidFill>
                  <a:schemeClr val="tx1"/>
                </a:solidFill>
              </a:rPr>
              <a:t>pacienty ze zranitelných </a:t>
            </a:r>
            <a:r>
              <a:rPr lang="cs-CZ" b="0" dirty="0" smtClean="0">
                <a:solidFill>
                  <a:schemeClr val="tx1"/>
                </a:solidFill>
              </a:rPr>
              <a:t>skupin a </a:t>
            </a:r>
            <a:r>
              <a:rPr lang="cs-CZ" dirty="0" smtClean="0">
                <a:solidFill>
                  <a:schemeClr val="tx1"/>
                </a:solidFill>
              </a:rPr>
              <a:t>ověřovat 	důvody 	odmítání </a:t>
            </a:r>
            <a:r>
              <a:rPr lang="cs-CZ" dirty="0">
                <a:solidFill>
                  <a:schemeClr val="tx1"/>
                </a:solidFill>
              </a:rPr>
              <a:t>nových pacientů</a:t>
            </a:r>
            <a:r>
              <a:rPr lang="cs-CZ" b="0" dirty="0">
                <a:solidFill>
                  <a:schemeClr val="tx1"/>
                </a:solidFill>
              </a:rPr>
              <a:t> </a:t>
            </a:r>
            <a:endParaRPr lang="cs-CZ" b="0" dirty="0" smtClean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cs-CZ" b="0" dirty="0" smtClean="0">
                <a:solidFill>
                  <a:schemeClr val="tx1"/>
                </a:solidFill>
              </a:rPr>
              <a:t>	- Zavést </a:t>
            </a:r>
            <a:r>
              <a:rPr lang="cs-CZ" b="0" dirty="0">
                <a:solidFill>
                  <a:schemeClr val="tx1"/>
                </a:solidFill>
              </a:rPr>
              <a:t>a podporovat tzv. </a:t>
            </a:r>
            <a:r>
              <a:rPr lang="cs-CZ" dirty="0">
                <a:solidFill>
                  <a:schemeClr val="tx1"/>
                </a:solidFill>
              </a:rPr>
              <a:t>street </a:t>
            </a:r>
            <a:r>
              <a:rPr lang="cs-CZ" dirty="0" err="1">
                <a:solidFill>
                  <a:schemeClr val="tx1"/>
                </a:solidFill>
              </a:rPr>
              <a:t>medicine</a:t>
            </a:r>
            <a:r>
              <a:rPr lang="cs-CZ" b="0" dirty="0">
                <a:solidFill>
                  <a:schemeClr val="tx1"/>
                </a:solidFill>
              </a:rPr>
              <a:t>, tedy zdravotní </a:t>
            </a:r>
            <a:r>
              <a:rPr lang="cs-CZ" b="0" dirty="0" smtClean="0">
                <a:solidFill>
                  <a:schemeClr val="tx1"/>
                </a:solidFill>
              </a:rPr>
              <a:t>	péči </a:t>
            </a:r>
            <a:r>
              <a:rPr lang="cs-CZ" b="0" dirty="0">
                <a:solidFill>
                  <a:schemeClr val="tx1"/>
                </a:solidFill>
              </a:rPr>
              <a:t>v </a:t>
            </a:r>
            <a:r>
              <a:rPr lang="cs-CZ" b="0" dirty="0" smtClean="0">
                <a:solidFill>
                  <a:schemeClr val="tx1"/>
                </a:solidFill>
              </a:rPr>
              <a:t>terénu a </a:t>
            </a:r>
            <a:r>
              <a:rPr lang="cs-CZ" dirty="0" smtClean="0">
                <a:solidFill>
                  <a:schemeClr val="tx1"/>
                </a:solidFill>
              </a:rPr>
              <a:t>řešit sociálně zdravotní pomezí</a:t>
            </a:r>
            <a:endParaRPr lang="cs-CZ" dirty="0">
              <a:solidFill>
                <a:schemeClr val="tx1"/>
              </a:solidFill>
            </a:endParaRPr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prstClr val="white"/>
                </a:solidFill>
              </a:rPr>
              <a:t>Doporučení vyplývající ze zprávy Caritas CARES 2019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241652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548" y="1765300"/>
            <a:ext cx="3644503" cy="485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2612430"/>
            <a:ext cx="5005387" cy="37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31652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27000" y="1155700"/>
            <a:ext cx="8915400" cy="5600700"/>
          </a:xfrm>
        </p:spPr>
        <p:txBody>
          <a:bodyPr/>
          <a:lstStyle/>
          <a:p>
            <a:pPr marL="0" indent="0">
              <a:buNone/>
            </a:pPr>
            <a:r>
              <a:rPr lang="cs-CZ" i="1" dirty="0"/>
              <a:t>Doporučení 4:</a:t>
            </a:r>
            <a:r>
              <a:rPr lang="cs-CZ" dirty="0"/>
              <a:t> Nadále zvyšovat dostupnost zařízení péče o děti, zejména pro zranitelné rodiny</a:t>
            </a:r>
            <a:r>
              <a:rPr lang="cs-CZ" dirty="0" smtClean="0"/>
              <a:t>.</a:t>
            </a:r>
          </a:p>
          <a:p>
            <a:pPr algn="just"/>
            <a:r>
              <a:rPr lang="cs-CZ" dirty="0">
                <a:solidFill>
                  <a:schemeClr val="tx1"/>
                </a:solidFill>
              </a:rPr>
              <a:t>Dostupnost mateřských škol pro děti mladší tří </a:t>
            </a:r>
            <a:r>
              <a:rPr lang="cs-CZ" b="0" dirty="0">
                <a:solidFill>
                  <a:schemeClr val="tx1"/>
                </a:solidFill>
              </a:rPr>
              <a:t>let je v České republice nedostatečná a vede k nízkému pracovnímu zapojení matek dětí v tomto věku; tato praxe je mimo jiné kritizována v rámci Evropského semestru. </a:t>
            </a:r>
            <a:r>
              <a:rPr lang="cs-CZ" b="0" dirty="0" smtClean="0">
                <a:solidFill>
                  <a:schemeClr val="tx1"/>
                </a:solidFill>
              </a:rPr>
              <a:t>Doporučujeme zavézt například </a:t>
            </a:r>
            <a:r>
              <a:rPr lang="cs-CZ" dirty="0">
                <a:solidFill>
                  <a:schemeClr val="tx1"/>
                </a:solidFill>
              </a:rPr>
              <a:t>formou legislativní garance místa pro děti od dvou let ve školce, dětské skupině nebo </a:t>
            </a:r>
            <a:r>
              <a:rPr lang="cs-CZ" dirty="0" err="1">
                <a:solidFill>
                  <a:schemeClr val="tx1"/>
                </a:solidFill>
              </a:rPr>
              <a:t>mikrojeslích</a:t>
            </a:r>
            <a:r>
              <a:rPr lang="cs-CZ" b="0" dirty="0" smtClean="0">
                <a:solidFill>
                  <a:schemeClr val="tx1"/>
                </a:solidFill>
              </a:rPr>
              <a:t>. Snažit se o </a:t>
            </a:r>
            <a:r>
              <a:rPr lang="cs-CZ" dirty="0" smtClean="0">
                <a:solidFill>
                  <a:schemeClr val="tx1"/>
                </a:solidFill>
              </a:rPr>
              <a:t>efektivnost služeb </a:t>
            </a:r>
            <a:r>
              <a:rPr lang="cs-CZ" b="0" dirty="0" smtClean="0">
                <a:solidFill>
                  <a:schemeClr val="tx1"/>
                </a:solidFill>
              </a:rPr>
              <a:t>tzn. </a:t>
            </a:r>
            <a:r>
              <a:rPr lang="cs-CZ" b="0" dirty="0">
                <a:solidFill>
                  <a:schemeClr val="tx1"/>
                </a:solidFill>
              </a:rPr>
              <a:t>musejí odpovídat potřebám </a:t>
            </a:r>
            <a:r>
              <a:rPr lang="cs-CZ" b="0" dirty="0" smtClean="0">
                <a:solidFill>
                  <a:schemeClr val="tx1"/>
                </a:solidFill>
              </a:rPr>
              <a:t>uživatelů</a:t>
            </a:r>
            <a:r>
              <a:rPr lang="cs-CZ" b="0" dirty="0">
                <a:solidFill>
                  <a:schemeClr val="tx1"/>
                </a:solidFill>
              </a:rPr>
              <a:t>.</a:t>
            </a:r>
            <a:r>
              <a:rPr lang="cs-CZ" b="0" dirty="0" smtClean="0">
                <a:solidFill>
                  <a:schemeClr val="tx1"/>
                </a:solidFill>
              </a:rPr>
              <a:t> </a:t>
            </a:r>
            <a:r>
              <a:rPr lang="cs-CZ" b="0" dirty="0">
                <a:solidFill>
                  <a:schemeClr val="tx1"/>
                </a:solidFill>
              </a:rPr>
              <a:t>Proto je nutné zvýšit </a:t>
            </a:r>
            <a:r>
              <a:rPr lang="cs-CZ" dirty="0">
                <a:solidFill>
                  <a:schemeClr val="tx1"/>
                </a:solidFill>
              </a:rPr>
              <a:t>flexibilitu systému </a:t>
            </a:r>
            <a:r>
              <a:rPr lang="cs-CZ" b="0" dirty="0">
                <a:solidFill>
                  <a:schemeClr val="tx1"/>
                </a:solidFill>
              </a:rPr>
              <a:t>– například umožněním zápisu v průběhu školního roku, přizpůsobením provozní doby zařízení pracovní době </a:t>
            </a:r>
          </a:p>
        </p:txBody>
      </p:sp>
      <p:sp>
        <p:nvSpPr>
          <p:cNvPr id="3" name="Nadpis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prstClr val="white"/>
                </a:solidFill>
              </a:rPr>
              <a:t>Doporučení vyplývající ze zprávy Caritas CARES 2019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95939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65100" y="1181100"/>
            <a:ext cx="8839200" cy="5511800"/>
          </a:xfrm>
        </p:spPr>
        <p:txBody>
          <a:bodyPr/>
          <a:lstStyle/>
          <a:p>
            <a:pPr marL="0" indent="0">
              <a:buNone/>
            </a:pPr>
            <a:r>
              <a:rPr lang="cs-CZ" i="1" dirty="0"/>
              <a:t>Doporučení 5: </a:t>
            </a:r>
            <a:r>
              <a:rPr lang="cs-CZ" dirty="0"/>
              <a:t>Zlepšit dostatečnost a přístupnost minimálního příjmu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endParaRPr lang="cs-CZ" dirty="0" smtClean="0"/>
          </a:p>
          <a:p>
            <a:pPr algn="just"/>
            <a:r>
              <a:rPr lang="cs-CZ" dirty="0" smtClean="0">
                <a:solidFill>
                  <a:schemeClr val="tx1"/>
                </a:solidFill>
              </a:rPr>
              <a:t>Odstranit </a:t>
            </a:r>
            <a:r>
              <a:rPr lang="cs-CZ" dirty="0">
                <a:solidFill>
                  <a:schemeClr val="tx1"/>
                </a:solidFill>
              </a:rPr>
              <a:t>diskriminační a represivní prvky systému </a:t>
            </a:r>
            <a:r>
              <a:rPr lang="cs-CZ" b="0" dirty="0">
                <a:solidFill>
                  <a:schemeClr val="tx1"/>
                </a:solidFill>
              </a:rPr>
              <a:t>(doplatek na bydlení </a:t>
            </a:r>
            <a:r>
              <a:rPr lang="cs-CZ" b="0" dirty="0" smtClean="0">
                <a:solidFill>
                  <a:schemeClr val="tx1"/>
                </a:solidFill>
              </a:rPr>
              <a:t>může </a:t>
            </a:r>
            <a:r>
              <a:rPr lang="cs-CZ" b="0" dirty="0">
                <a:solidFill>
                  <a:schemeClr val="tx1"/>
                </a:solidFill>
              </a:rPr>
              <a:t>dosahovat maximálně 80 % normativních nákladů pro nestandardní formy </a:t>
            </a:r>
            <a:r>
              <a:rPr lang="cs-CZ" b="0" dirty="0" smtClean="0">
                <a:solidFill>
                  <a:schemeClr val="tx1"/>
                </a:solidFill>
              </a:rPr>
              <a:t>bydlení;</a:t>
            </a:r>
          </a:p>
          <a:p>
            <a:pPr algn="just"/>
            <a:r>
              <a:rPr lang="cs-CZ" b="0" dirty="0" smtClean="0">
                <a:solidFill>
                  <a:schemeClr val="tx1"/>
                </a:solidFill>
              </a:rPr>
              <a:t>Zrušit </a:t>
            </a:r>
            <a:r>
              <a:rPr lang="cs-CZ" dirty="0" err="1">
                <a:solidFill>
                  <a:schemeClr val="tx1"/>
                </a:solidFill>
              </a:rPr>
              <a:t>bezdoplatkové</a:t>
            </a:r>
            <a:r>
              <a:rPr lang="cs-CZ" dirty="0">
                <a:solidFill>
                  <a:schemeClr val="tx1"/>
                </a:solidFill>
              </a:rPr>
              <a:t> zóny </a:t>
            </a:r>
            <a:r>
              <a:rPr lang="cs-CZ" b="0" dirty="0">
                <a:solidFill>
                  <a:schemeClr val="tx1"/>
                </a:solidFill>
              </a:rPr>
              <a:t>včetně </a:t>
            </a:r>
            <a:r>
              <a:rPr lang="cs-CZ" dirty="0">
                <a:solidFill>
                  <a:schemeClr val="tx1"/>
                </a:solidFill>
              </a:rPr>
              <a:t>veřejných prací</a:t>
            </a:r>
            <a:r>
              <a:rPr lang="cs-CZ" b="0" dirty="0">
                <a:solidFill>
                  <a:schemeClr val="tx1"/>
                </a:solidFill>
              </a:rPr>
              <a:t> </a:t>
            </a:r>
            <a:r>
              <a:rPr lang="cs-CZ" b="0" dirty="0" smtClean="0">
                <a:solidFill>
                  <a:schemeClr val="tx1"/>
                </a:solidFill>
              </a:rPr>
              <a:t>(pokud nebudou všem potřebným běžně dostupné) a </a:t>
            </a:r>
            <a:r>
              <a:rPr lang="cs-CZ" dirty="0">
                <a:solidFill>
                  <a:schemeClr val="tx1"/>
                </a:solidFill>
              </a:rPr>
              <a:t>výplatu dávek ve formě stravenek</a:t>
            </a:r>
            <a:r>
              <a:rPr lang="cs-CZ" b="0" dirty="0">
                <a:solidFill>
                  <a:schemeClr val="tx1"/>
                </a:solidFill>
              </a:rPr>
              <a:t>).</a:t>
            </a:r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prstClr val="white"/>
                </a:solidFill>
              </a:rPr>
              <a:t>Doporučení vyplývající ze zprávy Caritas CARES 2019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3378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Zástupný symbol pro obsah 6">
            <a:extLst>
              <a:ext uri="{FF2B5EF4-FFF2-40B4-BE49-F238E27FC236}">
                <a16:creationId xmlns="" xmlns:a16="http://schemas.microsoft.com/office/drawing/2014/main" id="{0B828555-DC3A-4EF0-83A1-6FE1AD8B6835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56888" y="1357905"/>
            <a:ext cx="8556170" cy="509109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cs-CZ" sz="2400" b="0" dirty="0" smtClean="0">
                <a:solidFill>
                  <a:schemeClr val="tx1"/>
                </a:solidFill>
                <a:cs typeface="Calibri"/>
              </a:rPr>
              <a:t>Abychom dosáhli účinné pomoci potřebným </a:t>
            </a:r>
            <a:r>
              <a:rPr lang="cs-CZ" sz="2400" b="0" dirty="0">
                <a:solidFill>
                  <a:schemeClr val="tx1"/>
                </a:solidFill>
                <a:cs typeface="Calibri"/>
              </a:rPr>
              <a:t>zaměřujeme </a:t>
            </a:r>
            <a:r>
              <a:rPr lang="cs-CZ" sz="2400" b="0" dirty="0" smtClean="0">
                <a:solidFill>
                  <a:schemeClr val="tx1"/>
                </a:solidFill>
                <a:cs typeface="Calibri"/>
              </a:rPr>
              <a:t>se na</a:t>
            </a:r>
            <a:r>
              <a:rPr lang="cs-CZ" sz="2400" b="0" dirty="0">
                <a:solidFill>
                  <a:schemeClr val="tx1"/>
                </a:solidFill>
                <a:cs typeface="Calibri"/>
              </a:rPr>
              <a:t> </a:t>
            </a:r>
            <a:r>
              <a:rPr lang="cs-CZ" sz="2400" dirty="0">
                <a:solidFill>
                  <a:schemeClr val="tx1"/>
                </a:solidFill>
                <a:cs typeface="Calibri"/>
              </a:rPr>
              <a:t>legislativní systém</a:t>
            </a:r>
            <a:r>
              <a:rPr lang="cs-CZ" sz="2400" b="0" dirty="0">
                <a:solidFill>
                  <a:schemeClr val="tx1"/>
                </a:solidFill>
                <a:cs typeface="Calibri"/>
              </a:rPr>
              <a:t> České republiky a zasazujeme se o </a:t>
            </a:r>
            <a:r>
              <a:rPr lang="cs-CZ" sz="2400" dirty="0">
                <a:solidFill>
                  <a:schemeClr val="tx1"/>
                </a:solidFill>
                <a:cs typeface="Calibri"/>
              </a:rPr>
              <a:t>prosazení potřebných systémových změn</a:t>
            </a:r>
            <a:r>
              <a:rPr lang="cs-CZ" sz="2400" b="0" dirty="0">
                <a:solidFill>
                  <a:schemeClr val="tx1"/>
                </a:solidFill>
                <a:cs typeface="Calibri"/>
              </a:rPr>
              <a:t>.</a:t>
            </a:r>
            <a:endParaRPr lang="en-US" sz="2400" b="0" dirty="0">
              <a:solidFill>
                <a:schemeClr val="tx1"/>
              </a:solidFill>
              <a:ea typeface="+mn-lt"/>
              <a:cs typeface="Calibri"/>
            </a:endParaRPr>
          </a:p>
          <a:p>
            <a:pPr algn="just"/>
            <a:endParaRPr lang="cs-CZ" sz="2400" b="0" dirty="0">
              <a:solidFill>
                <a:schemeClr val="tx1"/>
              </a:solidFill>
              <a:ea typeface="+mn-lt"/>
              <a:cs typeface="+mn-lt"/>
            </a:endParaRPr>
          </a:p>
          <a:p>
            <a:pPr algn="just"/>
            <a:r>
              <a:rPr lang="cs-CZ" sz="2400" b="0" dirty="0">
                <a:solidFill>
                  <a:schemeClr val="tx1"/>
                </a:solidFill>
                <a:cs typeface="Calibri"/>
              </a:rPr>
              <a:t>Charita Česká republika disponuje </a:t>
            </a:r>
            <a:r>
              <a:rPr lang="cs-CZ" sz="2400" dirty="0">
                <a:solidFill>
                  <a:schemeClr val="tx1"/>
                </a:solidFill>
                <a:cs typeface="Calibri"/>
              </a:rPr>
              <a:t>Oddělením odborných agend</a:t>
            </a:r>
            <a:r>
              <a:rPr lang="cs-CZ" sz="2400" b="0" dirty="0">
                <a:solidFill>
                  <a:schemeClr val="tx1"/>
                </a:solidFill>
                <a:cs typeface="Calibri"/>
              </a:rPr>
              <a:t> zaměřeným na: </a:t>
            </a:r>
            <a:endParaRPr lang="en-US" sz="2400" b="0" dirty="0">
              <a:solidFill>
                <a:schemeClr val="tx1"/>
              </a:solidFill>
              <a:ea typeface="+mn-lt"/>
              <a:cs typeface="Calibri"/>
            </a:endParaRPr>
          </a:p>
          <a:p>
            <a:endParaRPr lang="cs-CZ" sz="2400" dirty="0">
              <a:solidFill>
                <a:schemeClr val="tx1"/>
              </a:solidFill>
              <a:cs typeface="Calibri"/>
            </a:endParaRPr>
          </a:p>
          <a:p>
            <a:pPr lvl="1" algn="just"/>
            <a:r>
              <a:rPr lang="cs-CZ" sz="2400" dirty="0">
                <a:ea typeface="Adobe Garamond Pro"/>
                <a:cs typeface="Calibri"/>
              </a:rPr>
              <a:t>zdravotní oblast (Ludmila Kučerová) </a:t>
            </a:r>
            <a:endParaRPr lang="en-US" sz="2400" dirty="0">
              <a:ea typeface="+mn-lt"/>
              <a:cs typeface="Calibri"/>
            </a:endParaRPr>
          </a:p>
          <a:p>
            <a:pPr lvl="1" algn="just"/>
            <a:r>
              <a:rPr lang="cs-CZ" sz="2400" dirty="0">
                <a:ea typeface="Adobe Garamond Pro"/>
                <a:cs typeface="Calibri"/>
              </a:rPr>
              <a:t>migrační oblast (Klára Boumová)</a:t>
            </a:r>
            <a:endParaRPr lang="en-US" sz="2400" dirty="0">
              <a:ea typeface="+mn-lt"/>
              <a:cs typeface="Calibri"/>
            </a:endParaRPr>
          </a:p>
          <a:p>
            <a:pPr lvl="1" algn="just"/>
            <a:r>
              <a:rPr lang="cs-CZ" sz="2400" dirty="0">
                <a:ea typeface="Adobe Garamond Pro"/>
                <a:cs typeface="Calibri"/>
              </a:rPr>
              <a:t>sociální oblast (Iva Kuchyňková) </a:t>
            </a:r>
            <a:endParaRPr lang="cs-CZ" dirty="0">
              <a:cs typeface="Calibri"/>
            </a:endParaRPr>
          </a:p>
          <a:p>
            <a:pPr marL="0" indent="0">
              <a:buNone/>
            </a:pPr>
            <a:endParaRPr lang="cs-CZ" altLang="cs-CZ" sz="2400" b="0" dirty="0"/>
          </a:p>
        </p:txBody>
      </p:sp>
      <p:sp>
        <p:nvSpPr>
          <p:cNvPr id="6" name="Nadpis 5">
            <a:extLst>
              <a:ext uri="{FF2B5EF4-FFF2-40B4-BE49-F238E27FC236}">
                <a16:creationId xmlns="" xmlns:a16="http://schemas.microsoft.com/office/drawing/2014/main" id="{38D9D32A-15A8-479E-9C15-521DB1A1B1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6423025" cy="10668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sz="2800" b="0">
                <a:ea typeface="+mn-lt"/>
                <a:cs typeface="+mn-lt"/>
              </a:rPr>
              <a:t/>
            </a:r>
            <a:br>
              <a:rPr lang="cs-CZ" sz="2800" b="0">
                <a:ea typeface="+mn-lt"/>
                <a:cs typeface="+mn-lt"/>
              </a:rPr>
            </a:br>
            <a:r>
              <a:rPr lang="cs-CZ" sz="2800" b="0">
                <a:ea typeface="+mn-lt"/>
                <a:cs typeface="+mn-lt"/>
              </a:rPr>
              <a:t/>
            </a:r>
            <a:br>
              <a:rPr lang="cs-CZ" sz="2800" b="0">
                <a:ea typeface="+mn-lt"/>
                <a:cs typeface="+mn-lt"/>
              </a:rPr>
            </a:br>
            <a:r>
              <a:rPr lang="cs-CZ" sz="2800">
                <a:ea typeface="+mn-lt"/>
                <a:cs typeface="+mn-lt"/>
              </a:rPr>
              <a:t>Advokační činnosti Charity</a:t>
            </a:r>
            <a:br>
              <a:rPr lang="cs-CZ" sz="2800">
                <a:ea typeface="+mn-lt"/>
                <a:cs typeface="+mn-lt"/>
              </a:rPr>
            </a:br>
            <a:endParaRPr lang="cs-CZ" sz="2800" b="0">
              <a:ea typeface="+mn-lt"/>
              <a:cs typeface="+mn-lt"/>
            </a:endParaRPr>
          </a:p>
          <a:p>
            <a:pPr>
              <a:defRPr/>
            </a:pPr>
            <a:endParaRPr lang="cs-CZ" sz="28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0" y="1295400"/>
            <a:ext cx="8991600" cy="5448300"/>
          </a:xfrm>
        </p:spPr>
        <p:txBody>
          <a:bodyPr/>
          <a:lstStyle/>
          <a:p>
            <a:pPr marL="0" lvl="0" indent="0">
              <a:buNone/>
            </a:pPr>
            <a:r>
              <a:rPr lang="cs-CZ" i="1" dirty="0"/>
              <a:t>Doporučení 5: </a:t>
            </a:r>
            <a:r>
              <a:rPr lang="cs-CZ" dirty="0"/>
              <a:t>Zlepšit dostatečnost a přístupnost minimálního příjmu</a:t>
            </a:r>
            <a:r>
              <a:rPr lang="cs-CZ" dirty="0" smtClean="0"/>
              <a:t>.</a:t>
            </a:r>
          </a:p>
          <a:p>
            <a:pPr lvl="0" algn="just"/>
            <a:r>
              <a:rPr lang="cs-CZ" dirty="0" smtClean="0">
                <a:solidFill>
                  <a:schemeClr val="tx1"/>
                </a:solidFill>
              </a:rPr>
              <a:t>Nastavit </a:t>
            </a:r>
            <a:r>
              <a:rPr lang="cs-CZ" dirty="0">
                <a:solidFill>
                  <a:schemeClr val="tx1"/>
                </a:solidFill>
              </a:rPr>
              <a:t>výplatu dávek na adekvátní úroveň – je </a:t>
            </a:r>
            <a:r>
              <a:rPr lang="cs-CZ" b="0" dirty="0">
                <a:solidFill>
                  <a:schemeClr val="tx1"/>
                </a:solidFill>
              </a:rPr>
              <a:t>potřeba </a:t>
            </a:r>
            <a:r>
              <a:rPr lang="cs-CZ" dirty="0">
                <a:solidFill>
                  <a:schemeClr val="tx1"/>
                </a:solidFill>
              </a:rPr>
              <a:t>nová kalkulace normativních nákladů na bydlení</a:t>
            </a:r>
            <a:r>
              <a:rPr lang="cs-CZ" b="0" dirty="0">
                <a:solidFill>
                  <a:schemeClr val="tx1"/>
                </a:solidFill>
              </a:rPr>
              <a:t>, která bude vycházet z reálných tržních cen; </a:t>
            </a:r>
            <a:r>
              <a:rPr lang="cs-CZ" dirty="0">
                <a:solidFill>
                  <a:schemeClr val="tx1"/>
                </a:solidFill>
              </a:rPr>
              <a:t>zvýšit životní minimum</a:t>
            </a:r>
            <a:r>
              <a:rPr lang="cs-CZ" b="0" dirty="0">
                <a:solidFill>
                  <a:schemeClr val="tx1"/>
                </a:solidFill>
              </a:rPr>
              <a:t> k cenové hladině let 2019/2020, </a:t>
            </a:r>
            <a:r>
              <a:rPr lang="cs-CZ" dirty="0">
                <a:solidFill>
                  <a:schemeClr val="tx1"/>
                </a:solidFill>
              </a:rPr>
              <a:t>harmonizovat příspěvky s minimální </a:t>
            </a:r>
            <a:r>
              <a:rPr lang="cs-CZ" dirty="0" smtClean="0">
                <a:solidFill>
                  <a:schemeClr val="tx1"/>
                </a:solidFill>
              </a:rPr>
              <a:t>mzdou </a:t>
            </a:r>
            <a:r>
              <a:rPr lang="cs-CZ" b="0" dirty="0" smtClean="0">
                <a:solidFill>
                  <a:schemeClr val="tx1"/>
                </a:solidFill>
              </a:rPr>
              <a:t>(jejich zvyšování, ale také to, že se musí vyplatit pracovat), </a:t>
            </a:r>
            <a:r>
              <a:rPr lang="cs-CZ" dirty="0">
                <a:solidFill>
                  <a:schemeClr val="tx1"/>
                </a:solidFill>
              </a:rPr>
              <a:t>zvýšit nezabavitelnou část příjmu</a:t>
            </a:r>
            <a:r>
              <a:rPr lang="cs-CZ" b="0" dirty="0">
                <a:solidFill>
                  <a:schemeClr val="tx1"/>
                </a:solidFill>
              </a:rPr>
              <a:t>.</a:t>
            </a:r>
          </a:p>
          <a:p>
            <a:pPr lvl="0" algn="just"/>
            <a:r>
              <a:rPr lang="cs-CZ" dirty="0">
                <a:solidFill>
                  <a:schemeClr val="tx1"/>
                </a:solidFill>
              </a:rPr>
              <a:t>Posílit prvky pozitivní motivace k reintegraci na trh práce a zajistit včasné vyplácení příspěvků.</a:t>
            </a:r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prstClr val="white"/>
                </a:solidFill>
              </a:rPr>
              <a:t>Doporučení vyplývající ze zprávy Caritas CARES 2019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286633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5715000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Doporučení 6: Ratifikovat revidovanou Evropskou sociální chartu.</a:t>
            </a:r>
          </a:p>
          <a:p>
            <a:pPr algn="just"/>
            <a:r>
              <a:rPr lang="cs-CZ" b="0" dirty="0">
                <a:solidFill>
                  <a:schemeClr val="tx1"/>
                </a:solidFill>
              </a:rPr>
              <a:t>Česká republika je mezi posledními členskými státy EU, které ještě </a:t>
            </a:r>
            <a:r>
              <a:rPr lang="cs-CZ" dirty="0">
                <a:solidFill>
                  <a:schemeClr val="tx1"/>
                </a:solidFill>
              </a:rPr>
              <a:t>neratifikovaly revidovanou Evropskou sociální </a:t>
            </a:r>
            <a:r>
              <a:rPr lang="cs-CZ" dirty="0" smtClean="0">
                <a:solidFill>
                  <a:schemeClr val="tx1"/>
                </a:solidFill>
              </a:rPr>
              <a:t>chartu</a:t>
            </a:r>
            <a:r>
              <a:rPr lang="cs-CZ" b="0" dirty="0" smtClean="0">
                <a:solidFill>
                  <a:schemeClr val="tx1"/>
                </a:solidFill>
              </a:rPr>
              <a:t>. </a:t>
            </a:r>
            <a:r>
              <a:rPr lang="cs-CZ" b="0" dirty="0">
                <a:solidFill>
                  <a:schemeClr val="tx1"/>
                </a:solidFill>
              </a:rPr>
              <a:t>Charta je mezinárodní dohodou pod záštitou Rady Evropy, která garantuje široké spektrum sociálních a ekonomických práv. </a:t>
            </a:r>
            <a:endParaRPr lang="cs-CZ" b="0" dirty="0" smtClean="0">
              <a:solidFill>
                <a:schemeClr val="tx1"/>
              </a:solidFill>
            </a:endParaRPr>
          </a:p>
          <a:p>
            <a:pPr algn="just"/>
            <a:r>
              <a:rPr lang="cs-CZ" dirty="0" smtClean="0">
                <a:solidFill>
                  <a:schemeClr val="tx1"/>
                </a:solidFill>
              </a:rPr>
              <a:t>Vládě </a:t>
            </a:r>
            <a:r>
              <a:rPr lang="cs-CZ" dirty="0">
                <a:solidFill>
                  <a:schemeClr val="tx1"/>
                </a:solidFill>
              </a:rPr>
              <a:t>České republiky doporučujeme ratifikovat revidovanou Evropskou sociální chartu</a:t>
            </a:r>
            <a:r>
              <a:rPr lang="cs-CZ" b="0" dirty="0">
                <a:solidFill>
                  <a:schemeClr val="tx1"/>
                </a:solidFill>
              </a:rPr>
              <a:t> a zejména přijmout její články 9 (profesní poradenství), 10 (profesní školení), 23 (sociální ochrana seniorů), 30 (ochrana před chudobou a sociálním vyloučením) a 31 (právo na bydlení), čímž by se zajistilo posílení přístupu k těmto právům.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prstClr val="white"/>
                </a:solidFill>
              </a:rPr>
              <a:t>Doporučení vyplývající ze zprávy Caritas CARES 2019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106122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42458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="" xmlns:a16="http://schemas.microsoft.com/office/drawing/2014/main" id="{D5D1C390-3F3B-49CE-9021-0E0BE9FDD5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53293"/>
            <a:ext cx="8229600" cy="4819300"/>
          </a:xfrm>
        </p:spPr>
        <p:txBody>
          <a:bodyPr anchor="t"/>
          <a:lstStyle/>
          <a:p>
            <a:pPr algn="just"/>
            <a:r>
              <a:rPr lang="cs-CZ" sz="2400">
                <a:solidFill>
                  <a:schemeClr val="tx1"/>
                </a:solidFill>
              </a:rPr>
              <a:t>Charita Česká republika se zaměřuje na pomoc těm nejpotřebnějším v naší společnosti.</a:t>
            </a:r>
          </a:p>
          <a:p>
            <a:pPr algn="just"/>
            <a:endParaRPr lang="cs-CZ" sz="2400">
              <a:solidFill>
                <a:schemeClr val="tx1"/>
              </a:solidFill>
            </a:endParaRPr>
          </a:p>
          <a:p>
            <a:pPr algn="just"/>
            <a:r>
              <a:rPr lang="cs-CZ" sz="2400">
                <a:solidFill>
                  <a:schemeClr val="tx1"/>
                </a:solidFill>
              </a:rPr>
              <a:t>Pomáhá všem, kteří potřebují, aby jejich práva hájil někdo další, protože toho sami nejsou za daných podmínek schopni.</a:t>
            </a:r>
          </a:p>
          <a:p>
            <a:pPr algn="just"/>
            <a:endParaRPr lang="cs-CZ" sz="2400">
              <a:solidFill>
                <a:schemeClr val="tx1"/>
              </a:solidFill>
            </a:endParaRPr>
          </a:p>
          <a:p>
            <a:pPr algn="just"/>
            <a:r>
              <a:rPr lang="cs-CZ" sz="2400">
                <a:solidFill>
                  <a:schemeClr val="tx1"/>
                </a:solidFill>
              </a:rPr>
              <a:t>Myslíme si, že vyspělá společnost se pozná podle toho, jak se dokáže postarat o ty nejzranitelnější.</a:t>
            </a:r>
            <a:endParaRPr lang="cs-CZ" sz="2400">
              <a:solidFill>
                <a:schemeClr val="tx1"/>
              </a:solidFill>
              <a:cs typeface="Calibri"/>
            </a:endParaRPr>
          </a:p>
          <a:p>
            <a:pPr algn="just"/>
            <a:endParaRPr lang="cs-CZ" sz="2400">
              <a:solidFill>
                <a:schemeClr val="tx1"/>
              </a:solidFill>
              <a:cs typeface="Calibri"/>
            </a:endParaRPr>
          </a:p>
          <a:p>
            <a:pPr algn="just"/>
            <a:r>
              <a:rPr lang="cs-CZ" sz="2400">
                <a:solidFill>
                  <a:schemeClr val="tx1"/>
                </a:solidFill>
                <a:cs typeface="Calibri"/>
              </a:rPr>
              <a:t>Věříme</a:t>
            </a:r>
            <a:r>
              <a:rPr lang="cs-CZ" sz="2400">
                <a:solidFill>
                  <a:schemeClr val="tx1"/>
                </a:solidFill>
                <a:ea typeface="+mn-lt"/>
                <a:cs typeface="+mn-lt"/>
              </a:rPr>
              <a:t>, že naše činnost přispívá k lepší a sociálně spravedlivější společnosti.</a:t>
            </a:r>
          </a:p>
          <a:p>
            <a:pPr marL="0" indent="0" algn="just">
              <a:buNone/>
            </a:pPr>
            <a:r>
              <a:rPr lang="cs-CZ" dirty="0"/>
              <a:t/>
            </a:r>
            <a:br>
              <a:rPr lang="cs-CZ" dirty="0"/>
            </a:br>
            <a:endParaRPr lang="cs-CZ"/>
          </a:p>
        </p:txBody>
      </p:sp>
      <p:sp>
        <p:nvSpPr>
          <p:cNvPr id="3" name="Nadpis 2">
            <a:extLst>
              <a:ext uri="{FF2B5EF4-FFF2-40B4-BE49-F238E27FC236}">
                <a16:creationId xmlns="" xmlns:a16="http://schemas.microsoft.com/office/drawing/2014/main" id="{BA9AC679-18DB-4750-A996-54D25E4C0C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2800">
                <a:cs typeface="Calibri"/>
              </a:rPr>
              <a:t>Závěrem...</a:t>
            </a:r>
          </a:p>
        </p:txBody>
      </p:sp>
    </p:spTree>
    <p:extLst>
      <p:ext uri="{BB962C8B-B14F-4D97-AF65-F5344CB8AC3E}">
        <p14:creationId xmlns:p14="http://schemas.microsoft.com/office/powerpoint/2010/main" val="32617422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2">
            <a:extLst>
              <a:ext uri="{FF2B5EF4-FFF2-40B4-BE49-F238E27FC236}">
                <a16:creationId xmlns="" xmlns:a16="http://schemas.microsoft.com/office/drawing/2014/main" id="{2A01AA51-CF4A-45C8-A91C-1F101406B6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20638"/>
            <a:ext cx="6423025" cy="10874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>
                <a:cs typeface="Calibri"/>
              </a:rPr>
              <a:t>    </a:t>
            </a:r>
            <a:br>
              <a:rPr lang="cs-CZ">
                <a:cs typeface="Calibri"/>
              </a:rPr>
            </a:br>
            <a:endParaRPr lang="cs-CZ"/>
          </a:p>
        </p:txBody>
      </p:sp>
      <p:sp>
        <p:nvSpPr>
          <p:cNvPr id="9219" name="Podnadpis 2">
            <a:extLst>
              <a:ext uri="{FF2B5EF4-FFF2-40B4-BE49-F238E27FC236}">
                <a16:creationId xmlns="" xmlns:a16="http://schemas.microsoft.com/office/drawing/2014/main" id="{62A3C3AA-C105-486A-9507-F775D5B50EC7}"/>
              </a:ext>
            </a:extLst>
          </p:cNvPr>
          <p:cNvSpPr>
            <a:spLocks noGrp="1"/>
          </p:cNvSpPr>
          <p:nvPr>
            <p:ph type="subTitle" idx="11"/>
          </p:nvPr>
        </p:nvSpPr>
        <p:spPr bwMode="auto">
          <a:xfrm>
            <a:off x="623888" y="4383268"/>
            <a:ext cx="5980112" cy="152382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b="1" dirty="0" smtClean="0">
                <a:ea typeface="Adobe Garamond Pro" pitchFamily="124" charset="0"/>
                <a:cs typeface="Adobe Garamond Pro" pitchFamily="124" charset="0"/>
              </a:rPr>
              <a:t>Iva.kuchynkova@charita.cz</a:t>
            </a:r>
            <a:endParaRPr lang="cs-CZ" altLang="cs-CZ" b="1" dirty="0">
              <a:ea typeface="Adobe Garamond Pro" pitchFamily="124" charset="0"/>
              <a:cs typeface="Adobe Garamond Pro" pitchFamily="124" charset="0"/>
            </a:endParaRPr>
          </a:p>
        </p:txBody>
      </p:sp>
      <p:sp>
        <p:nvSpPr>
          <p:cNvPr id="9220" name="Zástupný symbol pro obsah 3">
            <a:extLst>
              <a:ext uri="{FF2B5EF4-FFF2-40B4-BE49-F238E27FC236}">
                <a16:creationId xmlns="" xmlns:a16="http://schemas.microsoft.com/office/drawing/2014/main" id="{A17516EB-D9BF-4C53-B893-B5B9FA5130CC}"/>
              </a:ext>
            </a:extLst>
          </p:cNvPr>
          <p:cNvSpPr>
            <a:spLocks noGrp="1"/>
          </p:cNvSpPr>
          <p:nvPr>
            <p:ph sz="half" idx="1"/>
          </p:nvPr>
        </p:nvSpPr>
        <p:spPr bwMode="auto">
          <a:xfrm>
            <a:off x="623888" y="3149600"/>
            <a:ext cx="6445250" cy="581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cs-CZ" altLang="cs-CZ" dirty="0">
                <a:ea typeface="Adobe Garamond Pro" pitchFamily="124" charset="0"/>
                <a:cs typeface="Adobe Garamond Pro" pitchFamily="124" charset="0"/>
              </a:rPr>
              <a:t>Děkuji za pozornost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="" xmlns:a16="http://schemas.microsoft.com/office/drawing/2014/main" id="{3762511E-40DB-4EB4-8E1F-27B23F44CE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40" y="1217824"/>
            <a:ext cx="8919650" cy="5503178"/>
          </a:xfrm>
        </p:spPr>
        <p:txBody>
          <a:bodyPr anchor="t"/>
          <a:lstStyle/>
          <a:p>
            <a:pPr marL="0" indent="0">
              <a:buNone/>
            </a:pPr>
            <a:r>
              <a:rPr lang="cs-CZ" sz="2400" b="0" dirty="0">
                <a:solidFill>
                  <a:schemeClr val="tx1"/>
                </a:solidFill>
                <a:cs typeface="Calibri"/>
              </a:rPr>
              <a:t>V dokumentu </a:t>
            </a:r>
            <a:r>
              <a:rPr lang="cs-CZ" sz="2400" i="1" dirty="0">
                <a:solidFill>
                  <a:schemeClr val="tx1"/>
                </a:solidFill>
                <a:cs typeface="Calibri"/>
              </a:rPr>
              <a:t>End Poverty in Europe: Our solutions to make it happen</a:t>
            </a:r>
            <a:r>
              <a:rPr lang="cs-CZ" sz="2400" b="0" dirty="0">
                <a:solidFill>
                  <a:schemeClr val="tx1"/>
                </a:solidFill>
                <a:cs typeface="Calibri"/>
              </a:rPr>
              <a:t>(2014</a:t>
            </a:r>
            <a:r>
              <a:rPr lang="cs-CZ" sz="2400" b="0" dirty="0" smtClean="0">
                <a:solidFill>
                  <a:schemeClr val="tx1"/>
                </a:solidFill>
                <a:cs typeface="Calibri"/>
              </a:rPr>
              <a:t>) (tj. Konec chudoby v Evropě: naše řešení, aby to nastalo)  </a:t>
            </a:r>
            <a:r>
              <a:rPr lang="cs-CZ" sz="2400" b="0" dirty="0">
                <a:solidFill>
                  <a:schemeClr val="tx1"/>
                </a:solidFill>
                <a:cs typeface="Calibri"/>
              </a:rPr>
              <a:t>byly definovány </a:t>
            </a:r>
            <a:r>
              <a:rPr lang="cs-CZ" sz="2400" dirty="0">
                <a:solidFill>
                  <a:schemeClr val="tx1"/>
                </a:solidFill>
                <a:cs typeface="Calibri"/>
              </a:rPr>
              <a:t>priority Caritas Europa</a:t>
            </a:r>
            <a:r>
              <a:rPr lang="cs-CZ" sz="2400" b="0" dirty="0">
                <a:solidFill>
                  <a:schemeClr val="tx1"/>
                </a:solidFill>
                <a:cs typeface="Calibri"/>
              </a:rPr>
              <a:t>, zaměřené na řešení chudoby: </a:t>
            </a:r>
            <a:endParaRPr lang="en-US" sz="2400" b="0" dirty="0">
              <a:solidFill>
                <a:schemeClr val="tx1"/>
              </a:solidFill>
              <a:ea typeface="+mn-lt"/>
              <a:cs typeface="Calibri"/>
            </a:endParaRPr>
          </a:p>
          <a:p>
            <a:pPr>
              <a:buFont typeface="Arial"/>
            </a:pPr>
            <a:r>
              <a:rPr lang="cs-CZ" sz="2400" b="0" dirty="0">
                <a:solidFill>
                  <a:schemeClr val="tx1"/>
                </a:solidFill>
                <a:cs typeface="Calibri"/>
              </a:rPr>
              <a:t>dobrá kvalitní </a:t>
            </a:r>
            <a:r>
              <a:rPr lang="cs-CZ" sz="2400" dirty="0">
                <a:solidFill>
                  <a:schemeClr val="tx1"/>
                </a:solidFill>
                <a:cs typeface="Calibri"/>
              </a:rPr>
              <a:t>práce  </a:t>
            </a:r>
            <a:endParaRPr lang="en-US" sz="2400" b="0" dirty="0">
              <a:solidFill>
                <a:schemeClr val="tx1"/>
              </a:solidFill>
              <a:ea typeface="+mn-lt"/>
              <a:cs typeface="+mn-lt"/>
            </a:endParaRPr>
          </a:p>
          <a:p>
            <a:pPr>
              <a:buFont typeface="Arial"/>
            </a:pPr>
            <a:r>
              <a:rPr lang="cs-CZ" sz="2400" b="0" dirty="0">
                <a:solidFill>
                  <a:schemeClr val="tx1"/>
                </a:solidFill>
                <a:cs typeface="Calibri"/>
              </a:rPr>
              <a:t>přiměřená </a:t>
            </a:r>
            <a:r>
              <a:rPr lang="cs-CZ" sz="2400" dirty="0">
                <a:solidFill>
                  <a:schemeClr val="tx1"/>
                </a:solidFill>
                <a:cs typeface="Calibri"/>
              </a:rPr>
              <a:t>mzda</a:t>
            </a:r>
            <a:r>
              <a:rPr lang="cs-CZ" sz="2400" b="0" dirty="0">
                <a:solidFill>
                  <a:schemeClr val="tx1"/>
                </a:solidFill>
                <a:cs typeface="Calibri"/>
              </a:rPr>
              <a:t> za práci </a:t>
            </a:r>
            <a:endParaRPr lang="en-US" sz="2400" b="0" dirty="0">
              <a:solidFill>
                <a:schemeClr val="tx1"/>
              </a:solidFill>
              <a:ea typeface="+mn-lt"/>
              <a:cs typeface="+mn-lt"/>
            </a:endParaRPr>
          </a:p>
          <a:p>
            <a:pPr>
              <a:buFont typeface="Arial"/>
            </a:pPr>
            <a:r>
              <a:rPr lang="cs-CZ" sz="2400" b="0" dirty="0">
                <a:solidFill>
                  <a:schemeClr val="tx1"/>
                </a:solidFill>
                <a:cs typeface="Calibri"/>
              </a:rPr>
              <a:t>přídavek a platby na </a:t>
            </a:r>
            <a:r>
              <a:rPr lang="cs-CZ" sz="2400" dirty="0">
                <a:solidFill>
                  <a:schemeClr val="tx1"/>
                </a:solidFill>
                <a:cs typeface="Calibri"/>
              </a:rPr>
              <a:t>dítě</a:t>
            </a:r>
            <a:r>
              <a:rPr lang="cs-CZ" sz="2400" b="0" dirty="0">
                <a:solidFill>
                  <a:schemeClr val="tx1"/>
                </a:solidFill>
                <a:cs typeface="Calibri"/>
              </a:rPr>
              <a:t> </a:t>
            </a:r>
            <a:endParaRPr lang="en-US" sz="2400" b="0" dirty="0">
              <a:solidFill>
                <a:schemeClr val="tx1"/>
              </a:solidFill>
              <a:ea typeface="+mn-lt"/>
              <a:cs typeface="+mn-lt"/>
            </a:endParaRPr>
          </a:p>
          <a:p>
            <a:pPr>
              <a:buFont typeface="Arial"/>
            </a:pPr>
            <a:r>
              <a:rPr lang="cs-CZ" sz="2400" b="0" dirty="0">
                <a:solidFill>
                  <a:schemeClr val="tx1"/>
                </a:solidFill>
                <a:cs typeface="Calibri"/>
              </a:rPr>
              <a:t>dostupné a sociální </a:t>
            </a:r>
            <a:r>
              <a:rPr lang="cs-CZ" sz="2400" dirty="0">
                <a:solidFill>
                  <a:schemeClr val="tx1"/>
                </a:solidFill>
                <a:cs typeface="Calibri"/>
              </a:rPr>
              <a:t>bydlení  </a:t>
            </a:r>
            <a:endParaRPr lang="en-US" sz="2400" b="0" dirty="0">
              <a:solidFill>
                <a:schemeClr val="tx1"/>
              </a:solidFill>
              <a:ea typeface="+mn-lt"/>
              <a:cs typeface="+mn-lt"/>
            </a:endParaRPr>
          </a:p>
          <a:p>
            <a:pPr>
              <a:buFont typeface="Arial"/>
            </a:pPr>
            <a:r>
              <a:rPr lang="cs-CZ" sz="2400" dirty="0">
                <a:solidFill>
                  <a:schemeClr val="tx1"/>
                </a:solidFill>
                <a:cs typeface="Calibri"/>
              </a:rPr>
              <a:t>zdravotní péče</a:t>
            </a:r>
            <a:r>
              <a:rPr lang="cs-CZ" sz="2400" b="0" dirty="0">
                <a:solidFill>
                  <a:schemeClr val="tx1"/>
                </a:solidFill>
                <a:cs typeface="Calibri"/>
              </a:rPr>
              <a:t> pro všechny </a:t>
            </a:r>
            <a:endParaRPr lang="en-US" sz="2400" b="0" dirty="0">
              <a:solidFill>
                <a:schemeClr val="tx1"/>
              </a:solidFill>
              <a:ea typeface="+mn-lt"/>
              <a:cs typeface="+mn-lt"/>
            </a:endParaRPr>
          </a:p>
          <a:p>
            <a:pPr>
              <a:buFont typeface="Arial"/>
            </a:pPr>
            <a:r>
              <a:rPr lang="cs-CZ" sz="2400" dirty="0">
                <a:solidFill>
                  <a:schemeClr val="tx1"/>
                </a:solidFill>
                <a:cs typeface="Calibri"/>
              </a:rPr>
              <a:t>vzdělán</a:t>
            </a:r>
            <a:r>
              <a:rPr lang="cs-CZ" sz="2400" b="0" dirty="0">
                <a:solidFill>
                  <a:schemeClr val="tx1"/>
                </a:solidFill>
                <a:cs typeface="Calibri"/>
              </a:rPr>
              <a:t>í pro děti i dospělé</a:t>
            </a:r>
            <a:endParaRPr lang="en-US" sz="2400" b="0" dirty="0">
              <a:solidFill>
                <a:schemeClr val="tx1"/>
              </a:solidFill>
              <a:ea typeface="+mn-lt"/>
              <a:cs typeface="Calibri"/>
            </a:endParaRPr>
          </a:p>
          <a:p>
            <a:pPr>
              <a:buFont typeface="Arial"/>
            </a:pPr>
            <a:r>
              <a:rPr lang="cs-CZ" sz="2400" b="0" dirty="0">
                <a:solidFill>
                  <a:schemeClr val="tx1"/>
                </a:solidFill>
                <a:cs typeface="Calibri"/>
              </a:rPr>
              <a:t>přiměřený </a:t>
            </a:r>
            <a:r>
              <a:rPr lang="cs-CZ" sz="2400" dirty="0">
                <a:solidFill>
                  <a:schemeClr val="tx1"/>
                </a:solidFill>
                <a:cs typeface="Calibri"/>
              </a:rPr>
              <a:t>minimální příjem</a:t>
            </a:r>
            <a:r>
              <a:rPr lang="cs-CZ" sz="2400" b="0" dirty="0">
                <a:solidFill>
                  <a:schemeClr val="tx1"/>
                </a:solidFill>
                <a:cs typeface="Calibri"/>
              </a:rPr>
              <a:t> (včetně řešení </a:t>
            </a:r>
            <a:r>
              <a:rPr lang="cs-CZ" sz="2400" dirty="0">
                <a:solidFill>
                  <a:schemeClr val="tx1"/>
                </a:solidFill>
                <a:cs typeface="Calibri"/>
              </a:rPr>
              <a:t>zadluženosti lidí</a:t>
            </a:r>
            <a:r>
              <a:rPr lang="cs-CZ" sz="2400" b="0" dirty="0">
                <a:solidFill>
                  <a:schemeClr val="tx1"/>
                </a:solidFill>
                <a:cs typeface="Calibri"/>
              </a:rPr>
              <a:t>)</a:t>
            </a:r>
            <a:endParaRPr lang="en-US" sz="2400" b="0" dirty="0">
              <a:solidFill>
                <a:schemeClr val="tx1"/>
              </a:solidFill>
              <a:ea typeface="+mn-lt"/>
              <a:cs typeface="Calibri"/>
            </a:endParaRPr>
          </a:p>
          <a:p>
            <a:pPr marL="0" indent="0" algn="just">
              <a:buNone/>
            </a:pPr>
            <a:endParaRPr lang="cs-CZ" sz="1800" b="0" dirty="0">
              <a:solidFill>
                <a:schemeClr val="tx1"/>
              </a:solidFill>
              <a:cs typeface="Calibri"/>
            </a:endParaRPr>
          </a:p>
          <a:p>
            <a:pPr marL="0" indent="0" algn="just">
              <a:buNone/>
            </a:pPr>
            <a:r>
              <a:rPr lang="cs-CZ" sz="2300" b="0" dirty="0">
                <a:solidFill>
                  <a:schemeClr val="tx1"/>
                </a:solidFill>
                <a:cs typeface="Calibri"/>
              </a:rPr>
              <a:t>Podkladem pro stanovení těchto priorit je tzv. </a:t>
            </a:r>
            <a:r>
              <a:rPr lang="cs-CZ" sz="2300" dirty="0">
                <a:solidFill>
                  <a:schemeClr val="tx1"/>
                </a:solidFill>
                <a:cs typeface="Calibri"/>
              </a:rPr>
              <a:t>Stínová zpráva</a:t>
            </a:r>
            <a:r>
              <a:rPr lang="cs-CZ" sz="2300" b="0" dirty="0">
                <a:solidFill>
                  <a:schemeClr val="tx1"/>
                </a:solidFill>
                <a:cs typeface="Calibri"/>
              </a:rPr>
              <a:t>, která byla zpracována v roce 2014 </a:t>
            </a:r>
            <a:r>
              <a:rPr lang="cs-CZ" sz="2300" dirty="0">
                <a:solidFill>
                  <a:schemeClr val="tx1"/>
                </a:solidFill>
                <a:cs typeface="Calibri"/>
              </a:rPr>
              <a:t>za všechny evropské země</a:t>
            </a:r>
            <a:r>
              <a:rPr lang="cs-CZ" sz="2300" dirty="0">
                <a:solidFill>
                  <a:schemeClr val="tx1"/>
                </a:solidFill>
              </a:rPr>
              <a:t>.</a:t>
            </a:r>
            <a:r>
              <a:rPr lang="cs-CZ" sz="2300" b="0" dirty="0">
                <a:solidFill>
                  <a:schemeClr val="tx1"/>
                </a:solidFill>
              </a:rPr>
              <a:t> </a:t>
            </a:r>
            <a:endParaRPr lang="cs-CZ" sz="2300" dirty="0">
              <a:solidFill>
                <a:schemeClr val="tx1"/>
              </a:solidFill>
            </a:endParaRPr>
          </a:p>
          <a:p>
            <a:pPr lvl="0"/>
            <a:endParaRPr lang="cs-CZ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sz="2400" dirty="0"/>
          </a:p>
        </p:txBody>
      </p:sp>
      <p:sp>
        <p:nvSpPr>
          <p:cNvPr id="3" name="Nadpis 2">
            <a:extLst>
              <a:ext uri="{FF2B5EF4-FFF2-40B4-BE49-F238E27FC236}">
                <a16:creationId xmlns="" xmlns:a16="http://schemas.microsoft.com/office/drawing/2014/main" id="{0A9203CE-D35D-49DF-965E-0B0796A3DC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pt-BR" sz="2800" b="0" dirty="0">
                <a:ea typeface="+mn-lt"/>
                <a:cs typeface="+mn-lt"/>
              </a:rPr>
              <a:t/>
            </a:r>
            <a:br>
              <a:rPr lang="pt-BR" sz="2800" b="0" dirty="0">
                <a:ea typeface="+mn-lt"/>
                <a:cs typeface="+mn-lt"/>
              </a:rPr>
            </a:br>
            <a:r>
              <a:rPr lang="pt-BR" sz="2800" b="0" dirty="0">
                <a:ea typeface="+mn-lt"/>
                <a:cs typeface="+mn-lt"/>
              </a:rPr>
              <a:t/>
            </a:r>
            <a:br>
              <a:rPr lang="pt-BR" sz="2800" b="0" dirty="0">
                <a:ea typeface="+mn-lt"/>
                <a:cs typeface="+mn-lt"/>
              </a:rPr>
            </a:br>
            <a:r>
              <a:rPr lang="pt-BR" sz="2800" dirty="0">
                <a:ea typeface="+mn-lt"/>
                <a:cs typeface="+mn-lt"/>
              </a:rPr>
              <a:t>Opíráme se o koncepci Caritas Europa</a:t>
            </a:r>
            <a:br>
              <a:rPr lang="pt-BR" sz="2800" dirty="0">
                <a:ea typeface="+mn-lt"/>
                <a:cs typeface="+mn-lt"/>
              </a:rPr>
            </a:br>
            <a:endParaRPr lang="pt-BR" sz="2800" b="0" dirty="0">
              <a:ea typeface="+mn-lt"/>
              <a:cs typeface="+mn-lt"/>
            </a:endParaRPr>
          </a:p>
          <a:p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7025931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19100" y="1460137"/>
            <a:ext cx="8838617" cy="4608941"/>
          </a:xfrm>
        </p:spPr>
        <p:txBody>
          <a:bodyPr anchor="t"/>
          <a:lstStyle/>
          <a:p>
            <a:pPr algn="just"/>
            <a:r>
              <a:rPr lang="cs-CZ" sz="2400" dirty="0">
                <a:solidFill>
                  <a:schemeClr val="tx1"/>
                </a:solidFill>
                <a:cs typeface="Calibri"/>
              </a:rPr>
              <a:t>Stínová zpráva 2014</a:t>
            </a:r>
            <a:r>
              <a:rPr lang="cs-CZ" sz="2400" b="0" dirty="0">
                <a:solidFill>
                  <a:schemeClr val="tx1"/>
                </a:solidFill>
                <a:cs typeface="Calibri"/>
              </a:rPr>
              <a:t> za Českou republiku stanovila priority pro řešení chudoby a sociálního vyloučení, kterými se Charita Česká republika řídí.</a:t>
            </a:r>
            <a:endParaRPr lang="en-US" sz="2400" b="0" dirty="0">
              <a:solidFill>
                <a:schemeClr val="tx1"/>
              </a:solidFill>
              <a:ea typeface="+mn-lt"/>
              <a:cs typeface="Calibri"/>
            </a:endParaRPr>
          </a:p>
          <a:p>
            <a:pPr algn="just"/>
            <a:r>
              <a:rPr lang="cs-CZ" sz="2400" b="0" dirty="0">
                <a:solidFill>
                  <a:schemeClr val="tx1"/>
                </a:solidFill>
                <a:cs typeface="Calibri"/>
              </a:rPr>
              <a:t>Na zprávu navazují reporty </a:t>
            </a:r>
            <a:r>
              <a:rPr lang="cs-CZ" sz="2400" dirty="0">
                <a:solidFill>
                  <a:schemeClr val="tx1"/>
                </a:solidFill>
                <a:cs typeface="Calibri"/>
              </a:rPr>
              <a:t>Caritas CARES 2015, 2017 a</a:t>
            </a:r>
            <a:r>
              <a:rPr lang="cs-CZ" sz="2400" b="0" dirty="0">
                <a:ea typeface="+mn-lt"/>
                <a:cs typeface="+mn-lt"/>
              </a:rPr>
              <a:t> </a:t>
            </a:r>
            <a:r>
              <a:rPr lang="cs-CZ" sz="2400" dirty="0">
                <a:solidFill>
                  <a:schemeClr val="tx1"/>
                </a:solidFill>
                <a:cs typeface="Calibri"/>
              </a:rPr>
              <a:t>2019, </a:t>
            </a:r>
            <a:r>
              <a:rPr lang="cs-CZ" sz="2400" b="0" dirty="0">
                <a:solidFill>
                  <a:schemeClr val="tx1"/>
                </a:solidFill>
                <a:cs typeface="Calibri"/>
              </a:rPr>
              <a:t>které vytvářejí podklady pro konkrétní </a:t>
            </a:r>
            <a:r>
              <a:rPr lang="cs-CZ" sz="2400" b="0" dirty="0" err="1">
                <a:solidFill>
                  <a:schemeClr val="tx1"/>
                </a:solidFill>
                <a:cs typeface="Calibri"/>
              </a:rPr>
              <a:t>advokační</a:t>
            </a:r>
            <a:r>
              <a:rPr lang="cs-CZ" sz="2400" b="0" dirty="0">
                <a:solidFill>
                  <a:schemeClr val="tx1"/>
                </a:solidFill>
                <a:cs typeface="Calibri"/>
              </a:rPr>
              <a:t> činnost. Témata jednotlivých zpráv Caritas CARES navrhuje </a:t>
            </a:r>
            <a:r>
              <a:rPr lang="cs-CZ" sz="2400" dirty="0">
                <a:solidFill>
                  <a:schemeClr val="tx1"/>
                </a:solidFill>
                <a:cs typeface="Calibri"/>
              </a:rPr>
              <a:t>Akční skupina sociálního vyloučení Caritas Europa</a:t>
            </a:r>
            <a:r>
              <a:rPr lang="cs-CZ" sz="2400" b="0" dirty="0">
                <a:solidFill>
                  <a:schemeClr val="tx1"/>
                </a:solidFill>
                <a:cs typeface="Calibri"/>
              </a:rPr>
              <a:t>, ve které za ČR působí Iva Kuchyňková.</a:t>
            </a:r>
            <a:endParaRPr lang="en-US" sz="2400" b="0" dirty="0">
              <a:solidFill>
                <a:schemeClr val="tx1"/>
              </a:solidFill>
              <a:ea typeface="+mn-lt"/>
              <a:cs typeface="Calibri"/>
            </a:endParaRPr>
          </a:p>
          <a:p>
            <a:pPr algn="just"/>
            <a:r>
              <a:rPr lang="cs-CZ" sz="2400" b="0" dirty="0">
                <a:solidFill>
                  <a:schemeClr val="tx1"/>
                </a:solidFill>
                <a:cs typeface="Calibri"/>
              </a:rPr>
              <a:t>Zájmem je řešit nejen témata v jednotlivých zemích, ale i </a:t>
            </a:r>
            <a:r>
              <a:rPr lang="cs-CZ" sz="2400" b="0" dirty="0" smtClean="0">
                <a:solidFill>
                  <a:schemeClr val="tx1"/>
                </a:solidFill>
                <a:cs typeface="Calibri"/>
              </a:rPr>
              <a:t>společná témata na</a:t>
            </a:r>
            <a:r>
              <a:rPr lang="cs-CZ" sz="2400" b="0" dirty="0">
                <a:solidFill>
                  <a:schemeClr val="tx1"/>
                </a:solidFill>
                <a:cs typeface="Calibri"/>
              </a:rPr>
              <a:t> úrovni celé Evropy.</a:t>
            </a:r>
            <a:endParaRPr lang="cs-CZ" dirty="0">
              <a:solidFill>
                <a:schemeClr val="tx1"/>
              </a:solidFill>
              <a:cs typeface="Calibri"/>
            </a:endParaRPr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2800">
                <a:ea typeface="+mn-lt"/>
                <a:cs typeface="+mn-lt"/>
              </a:rPr>
              <a:t/>
            </a:r>
            <a:br>
              <a:rPr lang="cs-CZ" sz="2800">
                <a:ea typeface="+mn-lt"/>
                <a:cs typeface="+mn-lt"/>
              </a:rPr>
            </a:br>
            <a:r>
              <a:rPr lang="cs-CZ" sz="2800">
                <a:ea typeface="+mn-lt"/>
                <a:cs typeface="+mn-lt"/>
              </a:rPr>
              <a:t>Jak přistupujeme k řešení chudoby</a:t>
            </a:r>
            <a:endParaRPr lang="cs-CZ" sz="2800" b="0">
              <a:ea typeface="+mn-lt"/>
              <a:cs typeface="+mn-lt"/>
            </a:endParaRPr>
          </a:p>
          <a:p>
            <a:endParaRPr lang="cs-CZ" sz="2800" b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27135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1613" y="2245373"/>
            <a:ext cx="3091312" cy="4526695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t-BR" sz="2800" dirty="0"/>
              <a:t>Naše advokační činnost se opírá </a:t>
            </a:r>
            <a:br>
              <a:rPr lang="pt-BR" sz="2800" dirty="0"/>
            </a:br>
            <a:r>
              <a:rPr lang="pt-BR" sz="2800" dirty="0"/>
              <a:t>o </a:t>
            </a:r>
            <a:r>
              <a:rPr lang="pt-BR" sz="2800" dirty="0" smtClean="0"/>
              <a:t>koncepc</a:t>
            </a:r>
            <a:r>
              <a:rPr lang="cs-CZ" sz="2800" dirty="0" smtClean="0"/>
              <a:t>i</a:t>
            </a:r>
            <a:r>
              <a:rPr lang="pt-BR" sz="2800" dirty="0" smtClean="0"/>
              <a:t> </a:t>
            </a:r>
            <a:r>
              <a:rPr lang="pt-BR" sz="2800" dirty="0"/>
              <a:t>Caritas Europa</a:t>
            </a:r>
            <a:r>
              <a:rPr lang="cs-CZ" sz="2800" dirty="0"/>
              <a:t> 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35" y="1496953"/>
            <a:ext cx="2773680" cy="396425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3551" y="1355345"/>
            <a:ext cx="3230394" cy="4591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7424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Martina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14266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14300" y="1308100"/>
            <a:ext cx="8915400" cy="5346700"/>
          </a:xfrm>
        </p:spPr>
        <p:txBody>
          <a:bodyPr/>
          <a:lstStyle/>
          <a:p>
            <a:pPr algn="just"/>
            <a:r>
              <a:rPr lang="cs-CZ" dirty="0">
                <a:solidFill>
                  <a:schemeClr val="tx1"/>
                </a:solidFill>
              </a:rPr>
              <a:t>Přístup k některým sociálním právům zůstává problematický – </a:t>
            </a:r>
            <a:r>
              <a:rPr lang="cs-CZ" b="0" dirty="0">
                <a:solidFill>
                  <a:schemeClr val="tx1"/>
                </a:solidFill>
              </a:rPr>
              <a:t>zejména jde o oblast bydlení a pomoc lidem bez domova; </a:t>
            </a:r>
            <a:endParaRPr lang="cs-CZ" b="0" dirty="0" smtClean="0">
              <a:solidFill>
                <a:schemeClr val="tx1"/>
              </a:solidFill>
            </a:endParaRPr>
          </a:p>
          <a:p>
            <a:pPr algn="just"/>
            <a:r>
              <a:rPr lang="cs-CZ" dirty="0" smtClean="0">
                <a:solidFill>
                  <a:schemeClr val="tx1"/>
                </a:solidFill>
              </a:rPr>
              <a:t>Hlavní </a:t>
            </a:r>
            <a:r>
              <a:rPr lang="cs-CZ" dirty="0">
                <a:solidFill>
                  <a:schemeClr val="tx1"/>
                </a:solidFill>
              </a:rPr>
              <a:t>problém představuje stigmatizace a nestabilita životní situace, </a:t>
            </a:r>
            <a:r>
              <a:rPr lang="cs-CZ" b="0" dirty="0">
                <a:solidFill>
                  <a:schemeClr val="tx1"/>
                </a:solidFill>
              </a:rPr>
              <a:t>která komplikuje přístup těchto skupin k sociálním </a:t>
            </a:r>
            <a:r>
              <a:rPr lang="cs-CZ" b="0" dirty="0" smtClean="0">
                <a:solidFill>
                  <a:schemeClr val="tx1"/>
                </a:solidFill>
              </a:rPr>
              <a:t>službám a které </a:t>
            </a:r>
            <a:r>
              <a:rPr lang="cs-CZ" b="0" dirty="0">
                <a:solidFill>
                  <a:schemeClr val="tx1"/>
                </a:solidFill>
              </a:rPr>
              <a:t>čelí především </a:t>
            </a:r>
            <a:r>
              <a:rPr lang="cs-CZ" b="0" dirty="0" smtClean="0">
                <a:solidFill>
                  <a:schemeClr val="tx1"/>
                </a:solidFill>
              </a:rPr>
              <a:t>lidé: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</a:p>
          <a:p>
            <a:pPr marL="0" indent="0" algn="just">
              <a:buNone/>
            </a:pPr>
            <a:r>
              <a:rPr lang="cs-CZ" dirty="0" smtClean="0">
                <a:solidFill>
                  <a:schemeClr val="tx1"/>
                </a:solidFill>
              </a:rPr>
              <a:t>	- bez </a:t>
            </a:r>
            <a:r>
              <a:rPr lang="cs-CZ" dirty="0">
                <a:solidFill>
                  <a:schemeClr val="tx1"/>
                </a:solidFill>
              </a:rPr>
              <a:t>domova, </a:t>
            </a:r>
            <a:endParaRPr lang="cs-CZ" dirty="0" smtClean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cs-CZ" dirty="0" smtClean="0">
                <a:solidFill>
                  <a:schemeClr val="tx1"/>
                </a:solidFill>
              </a:rPr>
              <a:t>	- s </a:t>
            </a:r>
            <a:r>
              <a:rPr lang="cs-CZ" dirty="0">
                <a:solidFill>
                  <a:schemeClr val="tx1"/>
                </a:solidFill>
              </a:rPr>
              <a:t>duševním nebo fyzickým handicapem, </a:t>
            </a:r>
            <a:endParaRPr lang="cs-CZ" dirty="0" smtClean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cs-CZ" dirty="0" smtClean="0">
                <a:solidFill>
                  <a:schemeClr val="tx1"/>
                </a:solidFill>
              </a:rPr>
              <a:t>	- R</a:t>
            </a:r>
            <a:r>
              <a:rPr lang="cs-CZ" dirty="0">
                <a:solidFill>
                  <a:schemeClr val="tx1"/>
                </a:solidFill>
              </a:rPr>
              <a:t>o</a:t>
            </a:r>
            <a:r>
              <a:rPr lang="cs-CZ" dirty="0" smtClean="0">
                <a:solidFill>
                  <a:schemeClr val="tx1"/>
                </a:solidFill>
              </a:rPr>
              <a:t>mové </a:t>
            </a:r>
          </a:p>
          <a:p>
            <a:pPr marL="0" indent="0" algn="just">
              <a:buNone/>
            </a:pPr>
            <a:r>
              <a:rPr lang="cs-CZ" dirty="0" smtClean="0">
                <a:solidFill>
                  <a:schemeClr val="tx1"/>
                </a:solidFill>
              </a:rPr>
              <a:t>	- drogově </a:t>
            </a:r>
            <a:r>
              <a:rPr lang="cs-CZ" dirty="0">
                <a:solidFill>
                  <a:schemeClr val="tx1"/>
                </a:solidFill>
              </a:rPr>
              <a:t>závislí 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</a:p>
          <a:p>
            <a:pPr marL="0" indent="0" algn="just">
              <a:buNone/>
            </a:pPr>
            <a:r>
              <a:rPr lang="cs-CZ" dirty="0">
                <a:solidFill>
                  <a:schemeClr val="tx1"/>
                </a:solidFill>
              </a:rPr>
              <a:t>	</a:t>
            </a:r>
            <a:r>
              <a:rPr lang="cs-CZ" dirty="0" smtClean="0">
                <a:solidFill>
                  <a:schemeClr val="tx1"/>
                </a:solidFill>
              </a:rPr>
              <a:t>- staří lidé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Závěry zprávy Caritas CARES 2019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959681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1" y="1964002"/>
            <a:ext cx="6102746" cy="4068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19030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0" y="1447800"/>
            <a:ext cx="8940800" cy="5194300"/>
          </a:xfrm>
        </p:spPr>
        <p:txBody>
          <a:bodyPr/>
          <a:lstStyle/>
          <a:p>
            <a:pPr marR="716915" lvl="1" algn="just">
              <a:lnSpc>
                <a:spcPct val="114000"/>
              </a:lnSpc>
              <a:spcAft>
                <a:spcPts val="600"/>
              </a:spcAft>
              <a:buSzPts val="1100"/>
              <a:buFont typeface="Arial"/>
              <a:buChar char="•"/>
              <a:tabLst>
                <a:tab pos="625475" algn="l"/>
              </a:tabLst>
            </a:pPr>
            <a:r>
              <a:rPr lang="cs-CZ" b="1" dirty="0">
                <a:latin typeface="Verdana"/>
                <a:ea typeface="Verdana"/>
                <a:cs typeface="Verdana"/>
              </a:rPr>
              <a:t>Úřady práce neposkytují individuální přístup. </a:t>
            </a:r>
            <a:r>
              <a:rPr lang="cs-CZ" dirty="0" smtClean="0">
                <a:latin typeface="Verdana"/>
                <a:ea typeface="Verdana"/>
                <a:cs typeface="Verdana"/>
              </a:rPr>
              <a:t>Jejich služba </a:t>
            </a:r>
            <a:r>
              <a:rPr lang="cs-CZ" dirty="0">
                <a:latin typeface="Verdana"/>
                <a:ea typeface="Verdana"/>
                <a:cs typeface="Verdana"/>
              </a:rPr>
              <a:t>není koncipována tak, aby řešila klientovu specifickou situaci. Úřední postup je nepřiměřeně složitý a mnozí klienti mu nerozumějí.</a:t>
            </a:r>
            <a:endParaRPr lang="cs-CZ" dirty="0">
              <a:ea typeface="Arial"/>
              <a:cs typeface="Times New Roman"/>
            </a:endParaRPr>
          </a:p>
          <a:p>
            <a:pPr marR="716915" lvl="1" algn="just">
              <a:lnSpc>
                <a:spcPct val="114000"/>
              </a:lnSpc>
              <a:spcAft>
                <a:spcPts val="600"/>
              </a:spcAft>
              <a:buSzPts val="1100"/>
              <a:buFont typeface="Arial"/>
              <a:buChar char="•"/>
              <a:tabLst>
                <a:tab pos="625475" algn="l"/>
              </a:tabLst>
            </a:pPr>
            <a:r>
              <a:rPr lang="cs-CZ" b="1" dirty="0">
                <a:latin typeface="Verdana"/>
                <a:ea typeface="Verdana"/>
                <a:cs typeface="Verdana"/>
              </a:rPr>
              <a:t>Nabídka bydlení je pro zranitelné skupiny nedostatečná</a:t>
            </a:r>
            <a:r>
              <a:rPr lang="cs-CZ" b="1" dirty="0" smtClean="0">
                <a:latin typeface="Verdana"/>
                <a:ea typeface="Verdana"/>
                <a:cs typeface="Verdana"/>
              </a:rPr>
              <a:t>. </a:t>
            </a:r>
            <a:r>
              <a:rPr lang="cs-CZ" dirty="0" smtClean="0">
                <a:latin typeface="Verdana"/>
                <a:ea typeface="Verdana"/>
                <a:cs typeface="Verdana"/>
              </a:rPr>
              <a:t>(neúplné rodiny, jednotlivci, staří lidé, lidé kteří ztratili bydlení)</a:t>
            </a:r>
            <a:endParaRPr lang="cs-CZ" dirty="0">
              <a:ea typeface="Arial"/>
              <a:cs typeface="Times New Roman"/>
            </a:endParaRPr>
          </a:p>
          <a:p>
            <a:pPr marR="716915" lvl="1" algn="just">
              <a:lnSpc>
                <a:spcPct val="114000"/>
              </a:lnSpc>
              <a:spcAft>
                <a:spcPts val="600"/>
              </a:spcAft>
              <a:buSzPts val="1100"/>
              <a:buFont typeface="Arial"/>
              <a:buChar char="•"/>
              <a:tabLst>
                <a:tab pos="625475" algn="l"/>
              </a:tabLst>
            </a:pPr>
            <a:r>
              <a:rPr lang="cs-CZ" b="1" dirty="0">
                <a:latin typeface="Verdana"/>
                <a:ea typeface="Verdana"/>
                <a:cs typeface="Verdana"/>
              </a:rPr>
              <a:t>Předškolní vzdělávání a péče jsou pro děti ze znevýhodněného prostředí,</a:t>
            </a:r>
            <a:r>
              <a:rPr lang="cs-CZ" dirty="0">
                <a:latin typeface="Verdana"/>
                <a:ea typeface="Verdana"/>
                <a:cs typeface="Verdana"/>
              </a:rPr>
              <a:t> zejména děti romského původu a děti z rodin bez stabilního bydlení, </a:t>
            </a:r>
            <a:r>
              <a:rPr lang="cs-CZ" b="1" dirty="0">
                <a:latin typeface="Verdana"/>
                <a:ea typeface="Verdana"/>
                <a:cs typeface="Verdana"/>
              </a:rPr>
              <a:t>nedostatečné a špatně dostupné. </a:t>
            </a:r>
            <a:r>
              <a:rPr lang="cs-CZ" dirty="0">
                <a:latin typeface="Verdana"/>
                <a:ea typeface="Verdana"/>
                <a:cs typeface="Verdana"/>
              </a:rPr>
              <a:t>Pokud bychom brali v úvahu i děti mladší 3 let, bylo by hodnocení situace ještě znatelně horší.</a:t>
            </a:r>
            <a:endParaRPr lang="cs-CZ" dirty="0">
              <a:ea typeface="Arial"/>
              <a:cs typeface="Times New Roman"/>
            </a:endParaRPr>
          </a:p>
          <a:p>
            <a:pPr marR="716915" lvl="1" algn="just">
              <a:lnSpc>
                <a:spcPct val="114000"/>
              </a:lnSpc>
              <a:spcAft>
                <a:spcPts val="600"/>
              </a:spcAft>
              <a:buSzPts val="1100"/>
              <a:buFont typeface="Arial"/>
              <a:buChar char="•"/>
              <a:tabLst>
                <a:tab pos="625475" algn="l"/>
              </a:tabLst>
            </a:pPr>
            <a:r>
              <a:rPr lang="cs-CZ" dirty="0">
                <a:latin typeface="Verdana"/>
                <a:ea typeface="Verdana"/>
                <a:cs typeface="Verdana"/>
              </a:rPr>
              <a:t>Zdravotní služby jsou přístupné v akutních případech,</a:t>
            </a:r>
            <a:r>
              <a:rPr lang="cs-CZ" b="1" dirty="0">
                <a:latin typeface="Verdana"/>
                <a:ea typeface="Verdana"/>
                <a:cs typeface="Verdana"/>
              </a:rPr>
              <a:t> </a:t>
            </a:r>
            <a:r>
              <a:rPr lang="cs-CZ" dirty="0">
                <a:latin typeface="Verdana"/>
                <a:ea typeface="Verdana"/>
                <a:cs typeface="Verdana"/>
              </a:rPr>
              <a:t>ale</a:t>
            </a:r>
            <a:r>
              <a:rPr lang="cs-CZ" b="1" dirty="0">
                <a:latin typeface="Verdana"/>
                <a:ea typeface="Verdana"/>
                <a:cs typeface="Verdana"/>
              </a:rPr>
              <a:t> přístupnost dlouhodobé léčby a péče je komplikovaná.</a:t>
            </a:r>
            <a:endParaRPr lang="cs-CZ" dirty="0">
              <a:ea typeface="Arial"/>
              <a:cs typeface="Times New Roman"/>
            </a:endParaRPr>
          </a:p>
          <a:p>
            <a:pPr marR="716915" lvl="1" algn="just">
              <a:lnSpc>
                <a:spcPct val="114000"/>
              </a:lnSpc>
              <a:spcAft>
                <a:spcPts val="600"/>
              </a:spcAft>
              <a:buSzPts val="1100"/>
              <a:buFont typeface="Arial"/>
              <a:buChar char="•"/>
              <a:tabLst>
                <a:tab pos="625475" algn="l"/>
              </a:tabLst>
            </a:pPr>
            <a:r>
              <a:rPr lang="cs-CZ" b="1" dirty="0">
                <a:latin typeface="Verdana"/>
                <a:ea typeface="Verdana"/>
                <a:cs typeface="Verdana"/>
              </a:rPr>
              <a:t>Služby lidem bez domova nestačí k pokrytí jejich potřeb.</a:t>
            </a:r>
            <a:endParaRPr lang="cs-CZ" dirty="0">
              <a:ea typeface="Arial"/>
              <a:cs typeface="Times New Roman"/>
            </a:endParaRP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Z </a:t>
            </a:r>
            <a:r>
              <a:rPr lang="cs-CZ" dirty="0"/>
              <a:t>analýzy </a:t>
            </a:r>
            <a:r>
              <a:rPr lang="cs-CZ" dirty="0" smtClean="0"/>
              <a:t>lze </a:t>
            </a:r>
            <a:r>
              <a:rPr lang="cs-CZ" dirty="0"/>
              <a:t>vyvodit následující závěry: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649715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AF0817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904071B10437E40993562DB5F643F32" ma:contentTypeVersion="10" ma:contentTypeDescription="Vytvoří nový dokument" ma:contentTypeScope="" ma:versionID="66a718665b0ff617fb281f0f1ce8c1ff">
  <xsd:schema xmlns:xsd="http://www.w3.org/2001/XMLSchema" xmlns:xs="http://www.w3.org/2001/XMLSchema" xmlns:p="http://schemas.microsoft.com/office/2006/metadata/properties" xmlns:ns3="a1f47e2f-616c-4d70-a941-c6dfaeb5aa52" xmlns:ns4="8b9d05db-da04-4207-8e14-61c349694b61" targetNamespace="http://schemas.microsoft.com/office/2006/metadata/properties" ma:root="true" ma:fieldsID="80d467d1484d1ace6c59c95d6a3bff53" ns3:_="" ns4:_="">
    <xsd:import namespace="a1f47e2f-616c-4d70-a941-c6dfaeb5aa52"/>
    <xsd:import namespace="8b9d05db-da04-4207-8e14-61c349694b6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CR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f47e2f-616c-4d70-a941-c6dfaeb5aa5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9d05db-da04-4207-8e14-61c349694b61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Hodnota hash upozornění na sdílení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CDF1E7E-AE4A-4DF0-A898-8F13313C862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81468ED-5E84-4B66-95FD-4814D60DC212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8b9d05db-da04-4207-8e14-61c349694b61"/>
    <ds:schemaRef ds:uri="http://purl.org/dc/elements/1.1/"/>
    <ds:schemaRef ds:uri="http://schemas.microsoft.com/office/2006/metadata/properties"/>
    <ds:schemaRef ds:uri="http://schemas.microsoft.com/office/2006/documentManagement/types"/>
    <ds:schemaRef ds:uri="a1f47e2f-616c-4d70-a941-c6dfaeb5aa52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5D09268-F8E0-4BBE-B8CE-4F0D843141B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1f47e2f-616c-4d70-a941-c6dfaeb5aa52"/>
    <ds:schemaRef ds:uri="8b9d05db-da04-4207-8e14-61c349694b6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20716</TotalTime>
  <Words>1045</Words>
  <Application>Microsoft Office PowerPoint</Application>
  <PresentationFormat>Předvádění na obrazovce (4:3)</PresentationFormat>
  <Paragraphs>90</Paragraphs>
  <Slides>24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25" baseType="lpstr">
      <vt:lpstr>Motiv Office</vt:lpstr>
      <vt:lpstr> Advokační činnost na národní úrovni,  aktuální doporučení a vyhodnocení </vt:lpstr>
      <vt:lpstr>  Advokační činnosti Charity  </vt:lpstr>
      <vt:lpstr>  Opíráme se o koncepci Caritas Europa  </vt:lpstr>
      <vt:lpstr> Jak přistupujeme k řešení chudoby </vt:lpstr>
      <vt:lpstr>Naše advokační činnost se opírá  o koncepci Caritas Europa </vt:lpstr>
      <vt:lpstr>Prezentace aplikace PowerPoint</vt:lpstr>
      <vt:lpstr>Závěry zprávy Caritas CARES 2019</vt:lpstr>
      <vt:lpstr>Prezentace aplikace PowerPoint</vt:lpstr>
      <vt:lpstr> Z analýzy lze vyvodit následující závěry: </vt:lpstr>
      <vt:lpstr>Podle názoru Charity jsou k řešení chudoby a sociálního vyloučení nutné politické reformy týkající se především těchto oblastí:</vt:lpstr>
      <vt:lpstr>Prezentace aplikace PowerPoint</vt:lpstr>
      <vt:lpstr>Podle názoru Charity jsou k řešení chudoby a sociálního vyloučení nutné politické reformy týkající se především těchto oblastí:</vt:lpstr>
      <vt:lpstr>Doporučení vyplývající ze zprávy Caritas CARES 2019</vt:lpstr>
      <vt:lpstr>Doporučení vyplývající ze zprávy Caritas CARES 2019</vt:lpstr>
      <vt:lpstr>Prezentace aplikace PowerPoint</vt:lpstr>
      <vt:lpstr>Doporučení vyplývající ze zprávy Caritas CARES 2019</vt:lpstr>
      <vt:lpstr>Prezentace aplikace PowerPoint</vt:lpstr>
      <vt:lpstr>Doporučení vyplývající ze zprávy Caritas CARES 2019</vt:lpstr>
      <vt:lpstr>Doporučení vyplývající ze zprávy Caritas CARES 2019</vt:lpstr>
      <vt:lpstr>Doporučení vyplývající ze zprávy Caritas CARES 2019</vt:lpstr>
      <vt:lpstr>Doporučení vyplývající ze zprávy Caritas CARES 2019</vt:lpstr>
      <vt:lpstr>Prezentace aplikace PowerPoint</vt:lpstr>
      <vt:lpstr>Závěrem...</vt:lpstr>
      <vt:lpstr>    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Zkušenosti Charity ČR s odstraňováním chudoby a sociálního vyloučení</dc:title>
  <dc:creator>Jiří  Vraspír</dc:creator>
  <cp:lastModifiedBy>Iva Kuchyňková</cp:lastModifiedBy>
  <cp:revision>669</cp:revision>
  <dcterms:created xsi:type="dcterms:W3CDTF">2019-11-15T18:13:57Z</dcterms:created>
  <dcterms:modified xsi:type="dcterms:W3CDTF">2020-02-26T06:15:05Z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0x0101004904071B10437E40993562DB5F643F32</vt:lpwstr>
  </property>
</Properties>
</file>