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9" r:id="rId3"/>
    <p:sldId id="277" r:id="rId4"/>
    <p:sldId id="270" r:id="rId5"/>
    <p:sldId id="278" r:id="rId6"/>
    <p:sldId id="271" r:id="rId7"/>
    <p:sldId id="272" r:id="rId8"/>
    <p:sldId id="273" r:id="rId9"/>
    <p:sldId id="274" r:id="rId10"/>
    <p:sldId id="275" r:id="rId11"/>
    <p:sldId id="276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3F4794-91C3-4A21-BD98-A2D3927BE850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48BFECBA-F322-46B0-BDDE-CFC77AB786A4}" type="pres">
      <dgm:prSet presAssocID="{D23F4794-91C3-4A21-BD98-A2D3927BE8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</dgm:ptLst>
  <dgm:cxnLst>
    <dgm:cxn modelId="{F90E7DB0-E683-48C9-A3EB-0BF96D128D89}" type="presOf" srcId="{D23F4794-91C3-4A21-BD98-A2D3927BE850}" destId="{48BFECBA-F322-46B0-BDDE-CFC77AB786A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1049D-050C-4B52-BF2B-A9DFD63145D0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1BC7B-3BE8-4327-B97A-8765C051C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79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"/>
            <a:ext cx="9144000" cy="685695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845296"/>
            <a:ext cx="9144000" cy="101270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4700" y="6049931"/>
            <a:ext cx="7734600" cy="6034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latin typeface="Garamond" panose="020204040303010108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3546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21037" y="143213"/>
            <a:ext cx="6227763" cy="5762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66701" y="1087838"/>
            <a:ext cx="8582099" cy="549296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Garamond" panose="020204040303010108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845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21037" y="143213"/>
            <a:ext cx="6227763" cy="5762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80988" y="1087838"/>
            <a:ext cx="4161412" cy="5492961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Garamond" panose="02020404030301010803" pitchFamily="18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94400" y="1087838"/>
            <a:ext cx="4154400" cy="549296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Garamond" panose="020204040303010108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567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850023"/>
          </a:xfrm>
          <a:prstGeom prst="rect">
            <a:avLst/>
          </a:prstGeom>
          <a:solidFill>
            <a:srgbClr val="AD1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2088232" cy="87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6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744" y="6049931"/>
            <a:ext cx="8650514" cy="603433"/>
          </a:xfrm>
        </p:spPr>
        <p:txBody>
          <a:bodyPr/>
          <a:lstStyle/>
          <a:p>
            <a:r>
              <a:rPr lang="en-GB" dirty="0" smtClean="0"/>
              <a:t>Caritas Europa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2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197865" y="143213"/>
            <a:ext cx="7650936" cy="576262"/>
          </a:xfrm>
        </p:spPr>
        <p:txBody>
          <a:bodyPr/>
          <a:lstStyle/>
          <a:p>
            <a:r>
              <a:rPr lang="en-GB" dirty="0" smtClean="0"/>
              <a:t>Services for people who are homeless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u="sng" dirty="0" smtClean="0"/>
              <a:t>Main obstacles:</a:t>
            </a:r>
          </a:p>
          <a:p>
            <a:r>
              <a:rPr lang="en-GB" sz="2400" dirty="0" smtClean="0"/>
              <a:t>Availability </a:t>
            </a:r>
          </a:p>
          <a:p>
            <a:r>
              <a:rPr lang="en-GB" sz="2400" dirty="0" smtClean="0"/>
              <a:t>Information </a:t>
            </a:r>
          </a:p>
          <a:p>
            <a:r>
              <a:rPr lang="en-GB" sz="2400" dirty="0" smtClean="0"/>
              <a:t>Accessibility </a:t>
            </a:r>
          </a:p>
          <a:p>
            <a:r>
              <a:rPr lang="en-GB" sz="2400" dirty="0" smtClean="0"/>
              <a:t>Requirements on users</a:t>
            </a:r>
            <a:endParaRPr lang="en-GB" sz="24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827088" y="0"/>
            <a:ext cx="7543800" cy="968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egnaposto numero diapositiva 3"/>
          <p:cNvSpPr txBox="1">
            <a:spLocks/>
          </p:cNvSpPr>
          <p:nvPr/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CC8AF3-BAA9-47B7-84EF-CC01D6905809}" type="slidenum">
              <a:rPr lang="it-IT" altLang="it-IT" smtClean="0"/>
              <a:pPr>
                <a:defRPr/>
              </a:pPr>
              <a:t>9</a:t>
            </a:fld>
            <a:endParaRPr lang="it-IT" altLang="it-IT"/>
          </a:p>
        </p:txBody>
      </p:sp>
      <p:pic>
        <p:nvPicPr>
          <p:cNvPr id="8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3700007"/>
            <a:ext cx="88106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912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A lot is better…but the situation for people in vulnerable situations, or people experiencing poverty is still immensely challenging in Europe. 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u="sng" dirty="0" smtClean="0"/>
              <a:t>Some key opportunities ahead through EU action:</a:t>
            </a:r>
          </a:p>
          <a:p>
            <a:pPr>
              <a:buFontTx/>
              <a:buChar char="-"/>
            </a:pPr>
            <a:r>
              <a:rPr lang="en-GB" sz="2000" dirty="0" smtClean="0"/>
              <a:t>EU support creation of quality jobs (support through investment in social economy </a:t>
            </a:r>
            <a:r>
              <a:rPr lang="en-GB" sz="2000" dirty="0" err="1" smtClean="0"/>
              <a:t>entreprises</a:t>
            </a:r>
            <a:r>
              <a:rPr lang="en-GB" sz="2000" dirty="0" smtClean="0"/>
              <a:t>, set minimum rules for wage, income);</a:t>
            </a:r>
          </a:p>
          <a:p>
            <a:pPr>
              <a:buFontTx/>
              <a:buChar char="-"/>
            </a:pPr>
            <a:r>
              <a:rPr lang="en-GB" sz="2000" dirty="0" smtClean="0"/>
              <a:t>Invest in younger (and older) workers</a:t>
            </a:r>
          </a:p>
          <a:p>
            <a:pPr>
              <a:buFontTx/>
              <a:buChar char="-"/>
            </a:pPr>
            <a:r>
              <a:rPr lang="en-GB" sz="2000" dirty="0" smtClean="0"/>
              <a:t>Implementation of work-life-balance directive, invest in health and long-term care</a:t>
            </a:r>
          </a:p>
          <a:p>
            <a:pPr>
              <a:buFontTx/>
              <a:buChar char="-"/>
            </a:pPr>
            <a:r>
              <a:rPr lang="en-GB" sz="2000" dirty="0" smtClean="0"/>
              <a:t>Safeguarding access to social rights: implementation of the </a:t>
            </a:r>
            <a:r>
              <a:rPr lang="en-GB" sz="2000" dirty="0" err="1" smtClean="0"/>
              <a:t>Europan</a:t>
            </a:r>
            <a:r>
              <a:rPr lang="en-GB" sz="2000" dirty="0" smtClean="0"/>
              <a:t> Pillar of Social Rights</a:t>
            </a:r>
          </a:p>
          <a:p>
            <a:pPr>
              <a:buFontTx/>
              <a:buChar char="-"/>
            </a:pPr>
            <a:r>
              <a:rPr lang="en-GB" sz="2000" dirty="0" smtClean="0"/>
              <a:t>Earmark sufficient funds in European budget (future ESF+) to allow for inclusion of the most deprived</a:t>
            </a:r>
          </a:p>
          <a:p>
            <a:pPr>
              <a:buFontTx/>
              <a:buChar char="-"/>
            </a:pPr>
            <a:r>
              <a:rPr lang="en-GB" sz="2000" dirty="0" smtClean="0"/>
              <a:t>Participation of People Experiencing Poverty</a:t>
            </a:r>
          </a:p>
          <a:p>
            <a:pPr>
              <a:buFontTx/>
              <a:buChar char="-"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900168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744" y="6049931"/>
            <a:ext cx="8650514" cy="603433"/>
          </a:xfrm>
        </p:spPr>
        <p:txBody>
          <a:bodyPr/>
          <a:lstStyle/>
          <a:p>
            <a:r>
              <a:rPr lang="en-GB" dirty="0" smtClean="0"/>
              <a:t>Thank you for </a:t>
            </a:r>
            <a:r>
              <a:rPr lang="en-GB" smtClean="0"/>
              <a:t>your attention!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206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Caritas Europa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6701" y="804672"/>
            <a:ext cx="8582099" cy="6199632"/>
          </a:xfrm>
        </p:spPr>
        <p:txBody>
          <a:bodyPr/>
          <a:lstStyle/>
          <a:p>
            <a:endParaRPr lang="en-GB" sz="3600" dirty="0" smtClean="0"/>
          </a:p>
          <a:p>
            <a:r>
              <a:rPr lang="en-GB" sz="3600" dirty="0" smtClean="0"/>
              <a:t>49 </a:t>
            </a:r>
            <a:r>
              <a:rPr lang="en-GB" sz="3600" dirty="0" smtClean="0"/>
              <a:t>Member Organisations in 46 countries</a:t>
            </a:r>
          </a:p>
          <a:p>
            <a:r>
              <a:rPr lang="en-GB" sz="3600" dirty="0" smtClean="0"/>
              <a:t>One of seven regions of Caritas Internationalis</a:t>
            </a:r>
          </a:p>
          <a:p>
            <a:r>
              <a:rPr lang="en-GB" sz="3600" dirty="0" smtClean="0"/>
              <a:t>Priority </a:t>
            </a:r>
            <a:r>
              <a:rPr lang="en-GB" sz="3600" dirty="0" smtClean="0"/>
              <a:t>areas for advocacy: </a:t>
            </a:r>
            <a:endParaRPr lang="en-GB" sz="3600" dirty="0" smtClean="0"/>
          </a:p>
          <a:p>
            <a:pPr marL="514350" indent="-514350">
              <a:buAutoNum type="arabicPeriod"/>
            </a:pPr>
            <a:r>
              <a:rPr lang="en-GB" sz="3600" dirty="0" smtClean="0"/>
              <a:t>Social </a:t>
            </a:r>
            <a:r>
              <a:rPr lang="en-GB" sz="3600" dirty="0" smtClean="0"/>
              <a:t>Inclusion and Social </a:t>
            </a:r>
            <a:r>
              <a:rPr lang="en-GB" sz="3600" dirty="0" smtClean="0"/>
              <a:t>Integration</a:t>
            </a:r>
          </a:p>
          <a:p>
            <a:pPr marL="514350" indent="-514350">
              <a:buAutoNum type="arabicPeriod"/>
            </a:pPr>
            <a:r>
              <a:rPr lang="en-GB" sz="3600" dirty="0" smtClean="0"/>
              <a:t>International Development</a:t>
            </a:r>
          </a:p>
          <a:p>
            <a:pPr marL="514350" indent="-514350">
              <a:buAutoNum type="arabicPeriod"/>
            </a:pPr>
            <a:r>
              <a:rPr lang="en-GB" sz="3600" dirty="0" smtClean="0"/>
              <a:t>Migration </a:t>
            </a:r>
            <a:r>
              <a:rPr lang="en-GB" sz="3600" dirty="0" smtClean="0"/>
              <a:t>and </a:t>
            </a:r>
            <a:r>
              <a:rPr lang="en-GB" sz="3600" dirty="0" smtClean="0"/>
              <a:t>Asylum</a:t>
            </a:r>
          </a:p>
          <a:p>
            <a:pPr marL="514350" indent="-514350">
              <a:buAutoNum type="arabicPeriod"/>
            </a:pPr>
            <a:r>
              <a:rPr lang="en-GB" sz="3600" dirty="0" smtClean="0"/>
              <a:t>Humanitarian Action</a:t>
            </a:r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233666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133856" y="143213"/>
            <a:ext cx="8010143" cy="576262"/>
          </a:xfrm>
        </p:spPr>
        <p:txBody>
          <a:bodyPr/>
          <a:lstStyle/>
          <a:p>
            <a:r>
              <a:rPr lang="en-GB" sz="3200" dirty="0" smtClean="0"/>
              <a:t>Methodology used for the Poverty Reports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r>
              <a:rPr lang="en-GB" sz="3200" dirty="0">
                <a:latin typeface="Garamond" panose="02020404030301010803" pitchFamily="18" charset="0"/>
              </a:rPr>
              <a:t>Caritas listens to the needs of its services users/beneficiaries and possible solutions they </a:t>
            </a:r>
            <a:r>
              <a:rPr lang="en-GB" sz="3200" dirty="0" smtClean="0">
                <a:latin typeface="Garamond" panose="02020404030301010803" pitchFamily="18" charset="0"/>
              </a:rPr>
              <a:t>see</a:t>
            </a:r>
          </a:p>
          <a:p>
            <a:pPr lvl="1"/>
            <a:r>
              <a:rPr lang="en-GB" sz="3200" dirty="0" smtClean="0">
                <a:latin typeface="Garamond" panose="02020404030301010803" pitchFamily="18" charset="0"/>
              </a:rPr>
              <a:t>Caritas </a:t>
            </a:r>
            <a:r>
              <a:rPr lang="en-GB" sz="3200" dirty="0">
                <a:latin typeface="Garamond" panose="02020404030301010803" pitchFamily="18" charset="0"/>
              </a:rPr>
              <a:t>analyses the needs and acts: many deprived people can access services thanks to no threshold access </a:t>
            </a:r>
            <a:endParaRPr lang="en-GB" sz="3200" dirty="0" smtClean="0">
              <a:latin typeface="Garamond" panose="02020404030301010803" pitchFamily="18" charset="0"/>
            </a:endParaRPr>
          </a:p>
          <a:p>
            <a:pPr lvl="1"/>
            <a:r>
              <a:rPr lang="en-GB" sz="3200" dirty="0" smtClean="0">
                <a:latin typeface="Garamond" panose="02020404030301010803" pitchFamily="18" charset="0"/>
              </a:rPr>
              <a:t>Caritas </a:t>
            </a:r>
            <a:r>
              <a:rPr lang="en-GB" sz="3200" dirty="0">
                <a:latin typeface="Garamond" panose="02020404030301010803" pitchFamily="18" charset="0"/>
              </a:rPr>
              <a:t>contributes to bringing structural change by proposing changes in </a:t>
            </a:r>
            <a:r>
              <a:rPr lang="en-GB" sz="3200" dirty="0" smtClean="0">
                <a:latin typeface="Garamond" panose="02020404030301010803" pitchFamily="18" charset="0"/>
              </a:rPr>
              <a:t>national/European policies</a:t>
            </a:r>
          </a:p>
          <a:p>
            <a:pPr lvl="1"/>
            <a:r>
              <a:rPr lang="en-GB" sz="3200" dirty="0" smtClean="0">
                <a:latin typeface="Garamond" panose="02020404030301010803" pitchFamily="18" charset="0"/>
              </a:rPr>
              <a:t>Caritas ensures participation </a:t>
            </a:r>
            <a:r>
              <a:rPr lang="en-GB" sz="3200" dirty="0">
                <a:latin typeface="Garamond" panose="02020404030301010803" pitchFamily="18" charset="0"/>
              </a:rPr>
              <a:t>of PEP in the design, implementation, monitoring and evaluation of related policies and measures.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512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22961" y="143213"/>
            <a:ext cx="8193024" cy="576262"/>
          </a:xfrm>
        </p:spPr>
        <p:txBody>
          <a:bodyPr/>
          <a:lstStyle/>
          <a:p>
            <a:r>
              <a:rPr lang="en-US" sz="2400" dirty="0"/>
              <a:t>112,978,000 people in poverty or social exclusion (2017)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egnaposto contenut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3813" y="1225296"/>
            <a:ext cx="9132888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5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463040" y="143213"/>
            <a:ext cx="7589519" cy="576262"/>
          </a:xfrm>
        </p:spPr>
        <p:txBody>
          <a:bodyPr/>
          <a:lstStyle/>
          <a:p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dirty="0"/>
              <a:t>112,978,000 people in poverty or social exclusion (2017)</a:t>
            </a:r>
            <a:endParaRPr lang="en-GB" sz="3600" dirty="0"/>
          </a:p>
          <a:p>
            <a:r>
              <a:rPr lang="en-GB" sz="3600" dirty="0" smtClean="0"/>
              <a:t>Only a million and a half almost ten years – EU targets not reached (20 million)</a:t>
            </a:r>
          </a:p>
          <a:p>
            <a:r>
              <a:rPr lang="en-GB" sz="3600" dirty="0" smtClean="0"/>
              <a:t>Increasing employment rates and decreasing unemployment (in most countries)</a:t>
            </a:r>
          </a:p>
          <a:p>
            <a:r>
              <a:rPr lang="en-GB" sz="3600" dirty="0" smtClean="0"/>
              <a:t>Labour market conditions improve</a:t>
            </a:r>
          </a:p>
          <a:p>
            <a:r>
              <a:rPr lang="en-GB" sz="3600" dirty="0" smtClean="0"/>
              <a:t>Income inequality high</a:t>
            </a:r>
          </a:p>
          <a:p>
            <a:r>
              <a:rPr lang="en-GB" sz="3600" dirty="0" smtClean="0"/>
              <a:t>Demographic changes (birth, ageing, migration)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198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664209" y="143213"/>
            <a:ext cx="7184592" cy="576262"/>
          </a:xfrm>
        </p:spPr>
        <p:txBody>
          <a:bodyPr/>
          <a:lstStyle/>
          <a:p>
            <a:r>
              <a:rPr lang="en-GB" dirty="0" smtClean="0"/>
              <a:t>Focus of Report: Access to services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Segnaposto contenut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299" y="1911096"/>
            <a:ext cx="8736901" cy="31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0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Public Employment Services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95301" y="1012510"/>
            <a:ext cx="8582099" cy="5492962"/>
          </a:xfrm>
        </p:spPr>
        <p:txBody>
          <a:bodyPr/>
          <a:lstStyle/>
          <a:p>
            <a:pPr marL="0" indent="0">
              <a:buNone/>
            </a:pPr>
            <a:r>
              <a:rPr lang="en-GB" sz="2400" b="1" u="sng" dirty="0" smtClean="0"/>
              <a:t>Main obstacles: </a:t>
            </a:r>
          </a:p>
          <a:p>
            <a:r>
              <a:rPr lang="en-GB" sz="2400" dirty="0" smtClean="0"/>
              <a:t>Administrative</a:t>
            </a:r>
          </a:p>
          <a:p>
            <a:r>
              <a:rPr lang="en-GB" sz="2400" dirty="0"/>
              <a:t>L</a:t>
            </a:r>
            <a:r>
              <a:rPr lang="en-GB" sz="2400" dirty="0" smtClean="0"/>
              <a:t>ack of a personalised and caring approach</a:t>
            </a:r>
          </a:p>
          <a:p>
            <a:r>
              <a:rPr lang="en-GB" sz="2400" dirty="0"/>
              <a:t>L</a:t>
            </a:r>
            <a:r>
              <a:rPr lang="en-GB" sz="2400" dirty="0" smtClean="0"/>
              <a:t>anguage barriers, lack of recognition of skills (migrants)</a:t>
            </a:r>
          </a:p>
          <a:p>
            <a:r>
              <a:rPr lang="en-GB" sz="2400" dirty="0" smtClean="0"/>
              <a:t>Lack of formal requirements, lack of access in rural areas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7153" y="1364552"/>
            <a:ext cx="5976937" cy="2117725"/>
          </a:xfrm>
        </p:spPr>
      </p:pic>
      <p:pic>
        <p:nvPicPr>
          <p:cNvPr id="20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182" y="1266226"/>
            <a:ext cx="5976937" cy="2117725"/>
          </a:xfrm>
        </p:spPr>
      </p:pic>
      <p:pic>
        <p:nvPicPr>
          <p:cNvPr id="21" name="Segnaposto contenut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181" y="4278019"/>
            <a:ext cx="5976937" cy="211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9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Housing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u="sng" dirty="0" smtClean="0"/>
              <a:t>Main </a:t>
            </a:r>
            <a:r>
              <a:rPr lang="en-GB" sz="2400" b="1" u="sng" dirty="0"/>
              <a:t>obstacles: </a:t>
            </a:r>
          </a:p>
          <a:p>
            <a:r>
              <a:rPr lang="en-GB" sz="2400" dirty="0" smtClean="0"/>
              <a:t>Costs</a:t>
            </a:r>
            <a:endParaRPr lang="en-GB" sz="2400" dirty="0"/>
          </a:p>
          <a:p>
            <a:r>
              <a:rPr lang="en-GB" sz="2400" dirty="0" smtClean="0"/>
              <a:t>Inadequacy of public housing</a:t>
            </a:r>
          </a:p>
          <a:p>
            <a:r>
              <a:rPr lang="en-GB" sz="2400" dirty="0" smtClean="0"/>
              <a:t>Lack of availability of social/public housing: move towards private options  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lvl="0"/>
            <a:endParaRPr lang="it-IT" b="1" dirty="0">
              <a:solidFill>
                <a:schemeClr val="bg1"/>
              </a:solidFill>
            </a:endParaRP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Inadequacy of </a:t>
            </a:r>
            <a:r>
              <a:rPr lang="en-US" b="1" dirty="0" smtClean="0">
                <a:solidFill>
                  <a:schemeClr val="bg1"/>
                </a:solidFill>
              </a:rPr>
              <a:t>public</a:t>
            </a:r>
            <a:endParaRPr lang="en-GB" dirty="0"/>
          </a:p>
        </p:txBody>
      </p:sp>
      <p:pic>
        <p:nvPicPr>
          <p:cNvPr id="4" name="Segnaposto contenuto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174750"/>
            <a:ext cx="6624637" cy="2070100"/>
          </a:xfrm>
        </p:spPr>
      </p:pic>
      <p:graphicFrame>
        <p:nvGraphicFramePr>
          <p:cNvPr id="5" name="Diagramma 7"/>
          <p:cNvGraphicFramePr/>
          <p:nvPr>
            <p:extLst>
              <p:ext uri="{D42A27DB-BD31-4B8C-83A1-F6EECF244321}">
                <p14:modId xmlns:p14="http://schemas.microsoft.com/office/powerpoint/2010/main" val="4043172786"/>
              </p:ext>
            </p:extLst>
          </p:nvPr>
        </p:nvGraphicFramePr>
        <p:xfrm>
          <a:off x="2179476" y="3645024"/>
          <a:ext cx="5848908" cy="2597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Segnaposto contenuto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5431" y="4172034"/>
            <a:ext cx="6624637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17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362457" y="143213"/>
            <a:ext cx="7486344" cy="576262"/>
          </a:xfrm>
        </p:spPr>
        <p:txBody>
          <a:bodyPr/>
          <a:lstStyle/>
          <a:p>
            <a:r>
              <a:rPr lang="en-US" dirty="0"/>
              <a:t>Early childhood education and care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u="sng" dirty="0" smtClean="0"/>
              <a:t>Main obstacles:</a:t>
            </a:r>
          </a:p>
          <a:p>
            <a:r>
              <a:rPr lang="en-GB" sz="2400" dirty="0" smtClean="0"/>
              <a:t>Lack of places in kindergartens</a:t>
            </a:r>
          </a:p>
          <a:p>
            <a:r>
              <a:rPr lang="en-GB" sz="2400" dirty="0" smtClean="0"/>
              <a:t>Conditions – requirement for work </a:t>
            </a:r>
          </a:p>
          <a:p>
            <a:r>
              <a:rPr lang="en-GB" sz="2400" dirty="0" smtClean="0"/>
              <a:t>Affordability </a:t>
            </a:r>
            <a:endParaRPr lang="en-GB" sz="2400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827088" y="0"/>
            <a:ext cx="7543800" cy="9683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Segnaposto numero diapositiva 3"/>
          <p:cNvSpPr txBox="1">
            <a:spLocks/>
          </p:cNvSpPr>
          <p:nvPr/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51D034-2E2F-4232-B8CB-AF767CB64DA0}" type="slidenum">
              <a:rPr lang="it-IT" altLang="it-IT" smtClean="0"/>
              <a:pPr>
                <a:defRPr/>
              </a:pPr>
              <a:t>8</a:t>
            </a:fld>
            <a:endParaRPr lang="it-IT" altLang="it-IT"/>
          </a:p>
        </p:txBody>
      </p:sp>
      <p:pic>
        <p:nvPicPr>
          <p:cNvPr id="9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92" y="3904171"/>
            <a:ext cx="5834062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23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_ppt_Strategic Planning Process" id="{2F6270D7-4215-448B-B672-DD64C8CD7503}" vid="{7A399628-7355-45B2-AD1A-4AA8BFC4D5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CE_ppt_Strategic Planning Process</Template>
  <TotalTime>1536</TotalTime>
  <Words>388</Words>
  <Application>Microsoft Office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Caritas Europa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Nyman</dc:creator>
  <cp:lastModifiedBy>Maria Nyman</cp:lastModifiedBy>
  <cp:revision>166</cp:revision>
  <dcterms:created xsi:type="dcterms:W3CDTF">2019-05-19T15:10:33Z</dcterms:created>
  <dcterms:modified xsi:type="dcterms:W3CDTF">2020-02-26T06:09:05Z</dcterms:modified>
</cp:coreProperties>
</file>