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4"/>
  </p:sldMasterIdLst>
  <p:notesMasterIdLst>
    <p:notesMasterId r:id="rId16"/>
  </p:notesMasterIdLst>
  <p:handoutMasterIdLst>
    <p:handoutMasterId r:id="rId17"/>
  </p:handoutMasterIdLst>
  <p:sldIdLst>
    <p:sldId id="256" r:id="rId5"/>
    <p:sldId id="349" r:id="rId6"/>
    <p:sldId id="312" r:id="rId7"/>
    <p:sldId id="341" r:id="rId8"/>
    <p:sldId id="342" r:id="rId9"/>
    <p:sldId id="343" r:id="rId10"/>
    <p:sldId id="344" r:id="rId11"/>
    <p:sldId id="345" r:id="rId12"/>
    <p:sldId id="346" r:id="rId13"/>
    <p:sldId id="348" r:id="rId14"/>
    <p:sldId id="298" r:id="rId15"/>
  </p:sldIdLst>
  <p:sldSz cx="9144000" cy="6858000" type="screen4x3"/>
  <p:notesSz cx="6784975" cy="9906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DE10218-AB43-4F8E-95A9-66BCFFC7E59C}">
          <p14:sldIdLst>
            <p14:sldId id="256"/>
            <p14:sldId id="349"/>
            <p14:sldId id="312"/>
            <p14:sldId id="341"/>
            <p14:sldId id="342"/>
            <p14:sldId id="343"/>
            <p14:sldId id="344"/>
            <p14:sldId id="345"/>
            <p14:sldId id="346"/>
            <p14:sldId id="348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EF9"/>
    <a:srgbClr val="DB0B29"/>
    <a:srgbClr val="901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9" autoAdjust="0"/>
    <p:restoredTop sz="59445" autoAdjust="0"/>
  </p:normalViewPr>
  <p:slideViewPr>
    <p:cSldViewPr showGuides="1">
      <p:cViewPr varScale="1">
        <p:scale>
          <a:sx n="46" d="100"/>
          <a:sy n="46" d="100"/>
        </p:scale>
        <p:origin x="888" y="42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0E9BF-ED71-4EBF-A6D7-00492F9E5E89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1FD92-C0D7-45BA-86C7-F5C2EA756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6720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21.02.2020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791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079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079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029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791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798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554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17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575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740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75656" y="2564904"/>
            <a:ext cx="7272000" cy="1224000"/>
          </a:xfrm>
        </p:spPr>
        <p:txBody>
          <a:bodyPr/>
          <a:lstStyle/>
          <a:p>
            <a:r>
              <a:rPr lang="cs-CZ" dirty="0" smtClean="0"/>
              <a:t>OPZ a příprava </a:t>
            </a:r>
            <a:r>
              <a:rPr lang="cs-CZ" dirty="0" err="1" smtClean="0"/>
              <a:t>Opz</a:t>
            </a:r>
            <a:r>
              <a:rPr lang="cs-CZ" dirty="0" smtClean="0"/>
              <a:t>+ 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475656" y="3861048"/>
            <a:ext cx="7272000" cy="1188072"/>
          </a:xfrm>
        </p:spPr>
        <p:txBody>
          <a:bodyPr/>
          <a:lstStyle/>
          <a:p>
            <a:r>
              <a:rPr lang="cs-CZ" dirty="0" smtClean="0"/>
              <a:t>Ing. Šárka Müllerová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512000" y="4885200"/>
            <a:ext cx="7272000" cy="920064"/>
          </a:xfrm>
        </p:spPr>
        <p:txBody>
          <a:bodyPr/>
          <a:lstStyle/>
          <a:p>
            <a:r>
              <a:rPr lang="cs-CZ" dirty="0" smtClean="0"/>
              <a:t>26. 2. 2020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5013176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80000"/>
          </a:xfrm>
        </p:spPr>
        <p:txBody>
          <a:bodyPr/>
          <a:lstStyle/>
          <a:p>
            <a:r>
              <a:rPr lang="cs-CZ" dirty="0" smtClean="0"/>
              <a:t>některé změny v návrzích legislativy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712464" cy="542724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Pravidlo N+3 změněno na </a:t>
            </a:r>
            <a:r>
              <a:rPr lang="cs-CZ" sz="2000" b="1" dirty="0" smtClean="0"/>
              <a:t>N+2</a:t>
            </a:r>
            <a:r>
              <a:rPr lang="cs-CZ" sz="2000" dirty="0" smtClean="0"/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000" dirty="0" smtClean="0"/>
          </a:p>
          <a:p>
            <a:pPr defTabSz="879569"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Zachovány </a:t>
            </a:r>
            <a:r>
              <a:rPr lang="cs-CZ" sz="2000" b="1" dirty="0"/>
              <a:t>3 kategorie </a:t>
            </a:r>
            <a:r>
              <a:rPr lang="cs-CZ" sz="2000" b="1" dirty="0" smtClean="0"/>
              <a:t>regionů</a:t>
            </a:r>
            <a:endParaRPr lang="cs-CZ" sz="2000" dirty="0" smtClean="0"/>
          </a:p>
          <a:p>
            <a:pPr marL="714650" lvl="1" indent="-274865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 smtClean="0"/>
              <a:t>Méně rozvinuté (Severozápad, Severovýchod, Střední Morava, </a:t>
            </a:r>
            <a:r>
              <a:rPr lang="cs-CZ" sz="1800" dirty="0" err="1" smtClean="0"/>
              <a:t>Moravskoslezsko</a:t>
            </a:r>
            <a:r>
              <a:rPr lang="cs-CZ" sz="1800" dirty="0" smtClean="0"/>
              <a:t>)</a:t>
            </a:r>
          </a:p>
          <a:p>
            <a:pPr marL="714650" lvl="1" indent="-274865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b="1" dirty="0" smtClean="0"/>
              <a:t>Přechodové </a:t>
            </a:r>
            <a:r>
              <a:rPr lang="cs-CZ" sz="1800" dirty="0"/>
              <a:t>(Střední Čechy, Jihozápad, Jihovýchod)</a:t>
            </a:r>
          </a:p>
          <a:p>
            <a:pPr marL="714650" lvl="1" indent="-274865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Více rozvinuté regiony (Praha</a:t>
            </a:r>
            <a:r>
              <a:rPr lang="cs-CZ" sz="1800" dirty="0" smtClean="0"/>
              <a:t>)</a:t>
            </a:r>
          </a:p>
          <a:p>
            <a:pPr marL="439785" lvl="1" indent="0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b="1" dirty="0"/>
              <a:t>Výrazné snížení míry spolufinancování EU</a:t>
            </a:r>
          </a:p>
          <a:p>
            <a:pPr marL="714650" lvl="1" indent="-274865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Méně rozvinuté 70 % (nyní 85 %)</a:t>
            </a:r>
          </a:p>
          <a:p>
            <a:pPr marL="714650" lvl="1" indent="-274865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Přechodové 55 % (nyní 60 %)</a:t>
            </a:r>
          </a:p>
          <a:p>
            <a:pPr marL="714650" lvl="1" indent="-274865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Více rozvinuté regiony 40 % (nyní 50 </a:t>
            </a:r>
            <a:r>
              <a:rPr lang="cs-CZ" sz="1800" dirty="0" smtClean="0"/>
              <a:t>%)</a:t>
            </a:r>
          </a:p>
          <a:p>
            <a:pPr marL="439785" lvl="1" indent="0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800" dirty="0"/>
          </a:p>
          <a:p>
            <a:pPr marL="725535" lvl="1" indent="-285750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/>
              <a:t>Riziko </a:t>
            </a:r>
            <a:r>
              <a:rPr lang="cs-CZ" sz="1800" dirty="0" smtClean="0"/>
              <a:t>nižší </a:t>
            </a:r>
            <a:r>
              <a:rPr lang="cs-CZ" sz="1800" dirty="0"/>
              <a:t>míra spolufinancování EU </a:t>
            </a:r>
            <a:r>
              <a:rPr lang="cs-CZ" sz="1800" dirty="0" err="1"/>
              <a:t>vers</a:t>
            </a:r>
            <a:r>
              <a:rPr lang="cs-CZ" sz="1800" dirty="0"/>
              <a:t>. zatím neznámá </a:t>
            </a:r>
            <a:r>
              <a:rPr lang="cs-CZ" sz="1800" b="1" dirty="0"/>
              <a:t>pravidla (míra) spolufinancování ze státního rozpočtu </a:t>
            </a:r>
          </a:p>
          <a:p>
            <a:pPr marL="725535" lvl="1" indent="-285750" defTabSz="879569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800" dirty="0"/>
          </a:p>
          <a:p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32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10000"/>
            <a:ext cx="8244448" cy="1827112"/>
          </a:xfrm>
        </p:spPr>
        <p:txBody>
          <a:bodyPr/>
          <a:lstStyle/>
          <a:p>
            <a:pPr algn="ctr"/>
            <a:r>
              <a:rPr lang="cs-CZ" sz="3200" cap="none" dirty="0" smtClean="0"/>
              <a:t/>
            </a:r>
            <a:br>
              <a:rPr lang="cs-CZ" sz="3200" cap="none" dirty="0" smtClean="0"/>
            </a:br>
            <a:r>
              <a:rPr lang="cs-CZ" sz="3200" cap="none" dirty="0" smtClean="0"/>
              <a:t>Děkuji za pozornost </a:t>
            </a:r>
            <a:br>
              <a:rPr lang="cs-CZ" sz="3200" cap="none" dirty="0" smtClean="0"/>
            </a:br>
            <a:r>
              <a:rPr lang="cs-CZ" sz="3200" cap="none" dirty="0"/>
              <a:t/>
            </a:r>
            <a:br>
              <a:rPr lang="cs-CZ" sz="3200" cap="none" dirty="0"/>
            </a:br>
            <a:endParaRPr lang="cs-CZ" sz="2800" cap="none" dirty="0"/>
          </a:p>
        </p:txBody>
      </p:sp>
    </p:spTree>
    <p:extLst>
      <p:ext uri="{BB962C8B-B14F-4D97-AF65-F5344CB8AC3E}">
        <p14:creationId xmlns:p14="http://schemas.microsoft.com/office/powerpoint/2010/main" val="323212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272000" cy="1224000"/>
          </a:xfrm>
        </p:spPr>
        <p:txBody>
          <a:bodyPr/>
          <a:lstStyle/>
          <a:p>
            <a:pPr marL="414000" lvl="1" algn="l" rtl="0">
              <a:spcBef>
                <a:spcPct val="0"/>
              </a:spcBef>
            </a:pPr>
            <a:r>
              <a:rPr lang="cs-CZ" sz="3600" b="1" cap="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OPZ</a:t>
            </a:r>
            <a:r>
              <a:rPr lang="cs-CZ" sz="3600" b="1" cap="all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cs-CZ" sz="3600" b="1" cap="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– sociální začleňování</a:t>
            </a:r>
            <a:endParaRPr lang="cs-CZ" sz="36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505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01000" cy="1080000"/>
          </a:xfrm>
        </p:spPr>
        <p:txBody>
          <a:bodyPr/>
          <a:lstStyle/>
          <a:p>
            <a:r>
              <a:rPr lang="cs-CZ" dirty="0" smtClean="0"/>
              <a:t>Shrnutí OPZ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96855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V </a:t>
            </a:r>
            <a:r>
              <a:rPr lang="cs-CZ" b="1" dirty="0" smtClean="0"/>
              <a:t>rámci OPZ byly nejčastěji projekty realizovány v PO2 Sociální začleňování a boj s chudobou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Podpora směřovala nejčastěji k podpoře sociálních služeb, k podpoře profesionální realizace sociální práce, k podpoře služeb pro ohrožené děti a rodiny, k podpoře služeb směřujících k obnovení narušených funkcí rodiny, k podpoře aktivit zaměřených na předcházení ekonomické nestability osob z cílových skupin, k podpoře prevence sociálně patologických jevů, k podpoře osob v přístupu k zaměstnání a jeho udržení nebo k podpoře osob v přístupu k bydlení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5133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272000" cy="1224000"/>
          </a:xfrm>
        </p:spPr>
        <p:txBody>
          <a:bodyPr/>
          <a:lstStyle/>
          <a:p>
            <a:pPr marL="414000" lvl="1" algn="l" rtl="0">
              <a:spcBef>
                <a:spcPct val="0"/>
              </a:spcBef>
            </a:pPr>
            <a:r>
              <a:rPr lang="cs-CZ" sz="3600" b="1" cap="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Příprava OPZ+</a:t>
            </a:r>
            <a:endParaRPr lang="cs-CZ" sz="3600" b="1" cap="all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6746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OPZ+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1505064"/>
            <a:ext cx="8388464" cy="5463034"/>
          </a:xfrm>
          <a:prstGeom prst="rect">
            <a:avLst/>
          </a:prstGeom>
          <a:noFill/>
        </p:spPr>
        <p:txBody>
          <a:bodyPr wrap="square" rIns="108000" rtlCol="0">
            <a:sp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  <a:buSzPct val="100000"/>
            </a:pPr>
            <a:r>
              <a:rPr lang="cs-CZ" sz="2800" b="1" dirty="0" smtClean="0"/>
              <a:t>Operační program Zaměstnanost plus</a:t>
            </a:r>
          </a:p>
          <a:p>
            <a:pPr marL="432000" indent="-432000"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Operační program v gesci MPSV zaměřený na:</a:t>
            </a:r>
          </a:p>
          <a:p>
            <a:pPr marL="666000" lvl="1" indent="-25200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0"/>
              <a:t>Budoucnost práce</a:t>
            </a:r>
          </a:p>
          <a:p>
            <a:pPr marL="666000" lvl="1" indent="-25200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0"/>
              <a:t>Sociální začleňování</a:t>
            </a:r>
          </a:p>
          <a:p>
            <a:pPr marL="666000" lvl="1" indent="-25200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0"/>
              <a:t>Sociální inovace</a:t>
            </a:r>
          </a:p>
          <a:p>
            <a:pPr marL="666000" lvl="1" indent="-252000"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</a:pPr>
            <a:r>
              <a:rPr lang="cs-CZ" sz="2000" dirty="0"/>
              <a:t>Materiální pomoc nejchudším osobám</a:t>
            </a:r>
          </a:p>
          <a:p>
            <a:pPr marL="432000" indent="-432000"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Navazuje na současný OP Zaměstnanost</a:t>
            </a:r>
          </a:p>
          <a:p>
            <a:pPr marL="432000" indent="-432000"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Financován z ESF+ a národních zdrojů</a:t>
            </a:r>
          </a:p>
          <a:p>
            <a:pPr marL="432000" indent="-432000"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 smtClean="0"/>
              <a:t>Územní zaměření – celá ČR včetně hl. m. Prahy</a:t>
            </a:r>
          </a:p>
          <a:p>
            <a:pPr marL="432000" indent="-432000"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r>
              <a:rPr lang="cs-CZ" sz="2400" dirty="0"/>
              <a:t>Struktura a rozsah informací v OP je pevně dána šablonou (včetně maximálního počtu znaků)</a:t>
            </a:r>
          </a:p>
          <a:p>
            <a:pPr marL="432000" indent="-432000"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4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návaznost OPZ a </a:t>
            </a:r>
            <a:r>
              <a:rPr lang="cs-CZ" dirty="0" err="1" smtClean="0"/>
              <a:t>opz</a:t>
            </a:r>
            <a:r>
              <a:rPr lang="cs-CZ" dirty="0" smtClean="0"/>
              <a:t>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  <p:grpSp>
        <p:nvGrpSpPr>
          <p:cNvPr id="3" name="Skupina 2"/>
          <p:cNvGrpSpPr/>
          <p:nvPr/>
        </p:nvGrpSpPr>
        <p:grpSpPr>
          <a:xfrm>
            <a:off x="360000" y="1376266"/>
            <a:ext cx="8424000" cy="5022053"/>
            <a:chOff x="360000" y="1376266"/>
            <a:chExt cx="8424000" cy="5022053"/>
          </a:xfrm>
        </p:grpSpPr>
        <p:sp>
          <p:nvSpPr>
            <p:cNvPr id="18" name="Zaoblený obdélník 17"/>
            <p:cNvSpPr/>
            <p:nvPr/>
          </p:nvSpPr>
          <p:spPr>
            <a:xfrm>
              <a:off x="360000" y="1376266"/>
              <a:ext cx="3888432" cy="399695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/>
                <a:t>OP Zaměstnanost</a:t>
              </a:r>
            </a:p>
            <a:p>
              <a:pPr algn="ctr"/>
              <a:endParaRPr lang="cs-CZ" sz="2400" b="1" dirty="0" smtClean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/>
            </a:p>
          </p:txBody>
        </p:sp>
        <p:sp>
          <p:nvSpPr>
            <p:cNvPr id="20" name="Zaoblený obdélník 19"/>
            <p:cNvSpPr/>
            <p:nvPr/>
          </p:nvSpPr>
          <p:spPr>
            <a:xfrm>
              <a:off x="360000" y="5661247"/>
              <a:ext cx="3777037" cy="737071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b="1" dirty="0" smtClean="0"/>
                <a:t>OP Potravinová a materiální pomoc</a:t>
              </a:r>
              <a:endParaRPr lang="cs-CZ" b="1" dirty="0"/>
            </a:p>
          </p:txBody>
        </p:sp>
        <p:sp>
          <p:nvSpPr>
            <p:cNvPr id="22" name="Zaoblený obdélník 21"/>
            <p:cNvSpPr/>
            <p:nvPr/>
          </p:nvSpPr>
          <p:spPr>
            <a:xfrm>
              <a:off x="4895568" y="1424340"/>
              <a:ext cx="3888432" cy="497397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sz="2400" b="1" dirty="0" smtClean="0"/>
                <a:t>OP Zaměstnanost plus</a:t>
              </a:r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 smtClean="0"/>
            </a:p>
            <a:p>
              <a:pPr algn="ctr"/>
              <a:endParaRPr lang="cs-CZ" b="1" dirty="0"/>
            </a:p>
            <a:p>
              <a:pPr algn="ctr"/>
              <a:endParaRPr lang="cs-CZ" b="1" dirty="0"/>
            </a:p>
          </p:txBody>
        </p:sp>
        <p:sp>
          <p:nvSpPr>
            <p:cNvPr id="13" name="Zaoblený obdélník 12"/>
            <p:cNvSpPr/>
            <p:nvPr/>
          </p:nvSpPr>
          <p:spPr>
            <a:xfrm>
              <a:off x="5055872" y="2023612"/>
              <a:ext cx="3584128" cy="6022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1) Budoucnost práce</a:t>
              </a:r>
              <a:endParaRPr lang="cs-CZ" dirty="0"/>
            </a:p>
          </p:txBody>
        </p:sp>
        <p:sp>
          <p:nvSpPr>
            <p:cNvPr id="24" name="Zaoblený obdélník 23"/>
            <p:cNvSpPr/>
            <p:nvPr/>
          </p:nvSpPr>
          <p:spPr>
            <a:xfrm>
              <a:off x="5044384" y="2899706"/>
              <a:ext cx="3584128" cy="59648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2) Sociální začleňování</a:t>
              </a:r>
              <a:endParaRPr lang="cs-CZ" dirty="0"/>
            </a:p>
          </p:txBody>
        </p:sp>
        <p:sp>
          <p:nvSpPr>
            <p:cNvPr id="25" name="Zaoblený obdélník 24"/>
            <p:cNvSpPr/>
            <p:nvPr/>
          </p:nvSpPr>
          <p:spPr>
            <a:xfrm>
              <a:off x="5044384" y="3770037"/>
              <a:ext cx="3584128" cy="6022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3) Sociální inovace</a:t>
              </a:r>
              <a:endParaRPr lang="cs-CZ" dirty="0"/>
            </a:p>
          </p:txBody>
        </p:sp>
        <p:sp>
          <p:nvSpPr>
            <p:cNvPr id="26" name="Zaoblený obdélník 25"/>
            <p:cNvSpPr/>
            <p:nvPr/>
          </p:nvSpPr>
          <p:spPr>
            <a:xfrm>
              <a:off x="5044384" y="4646131"/>
              <a:ext cx="3584128" cy="6022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4) Materiální pomoc nejchudším osobám</a:t>
              </a:r>
              <a:endParaRPr lang="cs-CZ" dirty="0"/>
            </a:p>
          </p:txBody>
        </p:sp>
        <p:sp>
          <p:nvSpPr>
            <p:cNvPr id="27" name="Zaoblený obdélník 26"/>
            <p:cNvSpPr/>
            <p:nvPr/>
          </p:nvSpPr>
          <p:spPr>
            <a:xfrm>
              <a:off x="5047720" y="5522225"/>
              <a:ext cx="3584128" cy="60224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5) Technická pomoc</a:t>
              </a:r>
              <a:endParaRPr lang="cs-CZ" dirty="0"/>
            </a:p>
          </p:txBody>
        </p:sp>
        <p:sp>
          <p:nvSpPr>
            <p:cNvPr id="28" name="Zaoblený obdélník 27"/>
            <p:cNvSpPr/>
            <p:nvPr/>
          </p:nvSpPr>
          <p:spPr>
            <a:xfrm>
              <a:off x="512152" y="2023611"/>
              <a:ext cx="3584128" cy="4692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1) Podpora zaměstnanosti a adaptability</a:t>
              </a:r>
              <a:endParaRPr lang="cs-CZ" dirty="0"/>
            </a:p>
          </p:txBody>
        </p:sp>
        <p:sp>
          <p:nvSpPr>
            <p:cNvPr id="29" name="Zaoblený obdélník 28"/>
            <p:cNvSpPr/>
            <p:nvPr/>
          </p:nvSpPr>
          <p:spPr>
            <a:xfrm>
              <a:off x="512152" y="2666696"/>
              <a:ext cx="3584128" cy="4692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2) Sociální začleňování a boj s chudobou</a:t>
              </a:r>
              <a:endParaRPr lang="cs-CZ" dirty="0"/>
            </a:p>
          </p:txBody>
        </p:sp>
        <p:sp>
          <p:nvSpPr>
            <p:cNvPr id="32" name="Zaoblený obdélník 31"/>
            <p:cNvSpPr/>
            <p:nvPr/>
          </p:nvSpPr>
          <p:spPr>
            <a:xfrm>
              <a:off x="512152" y="3309781"/>
              <a:ext cx="3584128" cy="4692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3) Sociální inovace a mezinárodní spol.</a:t>
              </a:r>
              <a:endParaRPr lang="cs-CZ" dirty="0"/>
            </a:p>
          </p:txBody>
        </p:sp>
        <p:sp>
          <p:nvSpPr>
            <p:cNvPr id="36" name="Zaoblený obdélník 35"/>
            <p:cNvSpPr/>
            <p:nvPr/>
          </p:nvSpPr>
          <p:spPr>
            <a:xfrm>
              <a:off x="512152" y="3953034"/>
              <a:ext cx="3584128" cy="4692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 smtClean="0"/>
                <a:t>4) Efektivní veřejná správa</a:t>
              </a:r>
              <a:endParaRPr lang="cs-CZ" dirty="0"/>
            </a:p>
          </p:txBody>
        </p:sp>
        <p:sp>
          <p:nvSpPr>
            <p:cNvPr id="37" name="Zaoblený obdélník 36"/>
            <p:cNvSpPr/>
            <p:nvPr/>
          </p:nvSpPr>
          <p:spPr>
            <a:xfrm>
              <a:off x="512152" y="4596287"/>
              <a:ext cx="3584128" cy="46928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cs-CZ" sz="1400" dirty="0"/>
                <a:t>5) Technická pomoc</a:t>
              </a:r>
            </a:p>
          </p:txBody>
        </p:sp>
        <p:sp>
          <p:nvSpPr>
            <p:cNvPr id="38" name="Obousměrná vodorovná šipka 37"/>
            <p:cNvSpPr/>
            <p:nvPr/>
          </p:nvSpPr>
          <p:spPr>
            <a:xfrm rot="11458604">
              <a:off x="4151281" y="2930573"/>
              <a:ext cx="880956" cy="180832"/>
            </a:xfrm>
            <a:prstGeom prst="left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39" name="Obousměrná vodorovná šipka 38"/>
            <p:cNvSpPr/>
            <p:nvPr/>
          </p:nvSpPr>
          <p:spPr>
            <a:xfrm rot="12797974">
              <a:off x="4074916" y="3733942"/>
              <a:ext cx="963513" cy="173519"/>
            </a:xfrm>
            <a:prstGeom prst="left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1" name="Obousměrná vodorovná šipka 40"/>
            <p:cNvSpPr/>
            <p:nvPr/>
          </p:nvSpPr>
          <p:spPr>
            <a:xfrm rot="13585149">
              <a:off x="3901762" y="5188331"/>
              <a:ext cx="1334613" cy="182548"/>
            </a:xfrm>
            <a:prstGeom prst="left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44" name="Obousměrná vodorovná šipka 43"/>
            <p:cNvSpPr/>
            <p:nvPr/>
          </p:nvSpPr>
          <p:spPr>
            <a:xfrm rot="7703578">
              <a:off x="3943049" y="5450252"/>
              <a:ext cx="1298814" cy="153363"/>
            </a:xfrm>
            <a:prstGeom prst="left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  <p:sp>
          <p:nvSpPr>
            <p:cNvPr id="23" name="Obousměrná vodorovná šipka 22"/>
            <p:cNvSpPr/>
            <p:nvPr/>
          </p:nvSpPr>
          <p:spPr>
            <a:xfrm rot="10800000">
              <a:off x="4131340" y="2178100"/>
              <a:ext cx="913044" cy="162664"/>
            </a:xfrm>
            <a:prstGeom prst="leftRight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32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1080000"/>
          </a:xfrm>
        </p:spPr>
        <p:txBody>
          <a:bodyPr/>
          <a:lstStyle/>
          <a:p>
            <a:r>
              <a:rPr lang="cs-CZ" dirty="0" smtClean="0"/>
              <a:t>Dosavadní Příprava OPZ+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032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1. verze OPZ+ (červen 2019)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Věcné zaměření jednotlivých specifických cílů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Zapojení programových partnerství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Připomínkována v rámci platformy pro přípravu OPZ+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2. verze OPZ+ (září 2019)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Zapracovány akceptované připomínky členů platformy </a:t>
            </a:r>
            <a:r>
              <a:rPr lang="cs-CZ" dirty="0"/>
              <a:t>pro přípravu OPZ</a:t>
            </a:r>
            <a:r>
              <a:rPr lang="cs-CZ" dirty="0" smtClean="0"/>
              <a:t>+ 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Zveřejněna v září 2019 na webu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 k připomínkám ze strany veřejnosti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3. verze OPZ+ (listopad 2019)</a:t>
            </a:r>
          </a:p>
          <a:p>
            <a:pPr lvl="1">
              <a:lnSpc>
                <a:spcPct val="100000"/>
              </a:lnSpc>
            </a:pPr>
            <a:r>
              <a:rPr lang="cs-CZ" dirty="0"/>
              <a:t>Zapracovány akceptované připomínky </a:t>
            </a:r>
            <a:r>
              <a:rPr lang="cs-CZ" dirty="0" smtClean="0"/>
              <a:t>z veřejného připomínkování a připomínky obdržené od partnerů v mezidobí</a:t>
            </a:r>
            <a:endParaRPr lang="cs-CZ" dirty="0"/>
          </a:p>
          <a:p>
            <a:pPr lvl="1">
              <a:lnSpc>
                <a:spcPct val="100000"/>
              </a:lnSpc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439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1080000"/>
          </a:xfrm>
        </p:spPr>
        <p:txBody>
          <a:bodyPr/>
          <a:lstStyle/>
          <a:p>
            <a:r>
              <a:rPr lang="cs-CZ" dirty="0" smtClean="0"/>
              <a:t>Příprava OPZ+: další kroky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51032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smtClean="0"/>
              <a:t>Příprava další verze OPZ+, kterou vezme vláda v březnu 2020 na vědomí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Zvýraznění hlavních priorit MPSV v rámci specifických cílů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Promítnutí úprav šablony pro tvorbu OP</a:t>
            </a:r>
          </a:p>
          <a:p>
            <a:pPr>
              <a:lnSpc>
                <a:spcPct val="100000"/>
              </a:lnSpc>
            </a:pPr>
            <a:r>
              <a:rPr lang="cs-CZ" dirty="0" smtClean="0"/>
              <a:t>Příprava verze OPZ+, kterou bude vláda schvalovat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Až budou známy údaje o finančních alokacích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 návaznosti na přípravu a schválení Dohody o partnerství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Vnitřní a vnější připomínkové řízení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Po schválení vládou bude tato verze předložena EK a začne oficiální vyjednávání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smtClean="0"/>
              <a:t>Finální verze OPZ+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Po zapracování obdržených připomínek EK</a:t>
            </a:r>
          </a:p>
          <a:p>
            <a:pPr lvl="1">
              <a:lnSpc>
                <a:spcPct val="100000"/>
              </a:lnSpc>
            </a:pPr>
            <a:r>
              <a:rPr lang="cs-CZ" dirty="0" smtClean="0"/>
              <a:t>Verze, kterou EK oficiálně schválí</a:t>
            </a:r>
            <a:endParaRPr lang="cs-CZ" dirty="0"/>
          </a:p>
          <a:p>
            <a:pPr lvl="1">
              <a:lnSpc>
                <a:spcPct val="100000"/>
              </a:lnSpc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360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08000" cy="1080000"/>
          </a:xfrm>
        </p:spPr>
        <p:txBody>
          <a:bodyPr/>
          <a:lstStyle/>
          <a:p>
            <a:r>
              <a:rPr lang="cs-CZ" dirty="0" smtClean="0"/>
              <a:t>Některé změny v návrzích legislativy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064000" cy="528322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b="1" dirty="0"/>
              <a:t>Zpřísnění tematické koncentrace: 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nejméně </a:t>
            </a:r>
            <a:r>
              <a:rPr lang="cs-CZ" sz="1800" b="1" dirty="0"/>
              <a:t>25 % alokace ESF+ na sociální začleňování 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nejméně 2 % alokace ESF+ na aktivity na typu FEAD 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nejméně 10 % alokace ESF+ na podporou mladých (nebude relevantní pro ČR)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Povinná alokace na podporu naplňování Specifických doporučení Rady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Povinná alokace na podporu kapacit NNO a sociálních partnerů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Povinná podpora rovnosti žen a mužů, rovných příležitostí a nediskriminace</a:t>
            </a:r>
          </a:p>
          <a:p>
            <a:pPr lvl="1">
              <a:lnSpc>
                <a:spcPct val="100000"/>
              </a:lnSpc>
            </a:pPr>
            <a:r>
              <a:rPr lang="cs-CZ" sz="1600" dirty="0"/>
              <a:t>Povinná podpora sociálních </a:t>
            </a:r>
            <a:r>
              <a:rPr lang="cs-CZ" sz="1600" dirty="0" smtClean="0"/>
              <a:t>inovací</a:t>
            </a:r>
          </a:p>
          <a:p>
            <a:pPr lvl="1"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2000" b="1" dirty="0"/>
              <a:t>Základní podmínky (dříve předběžné podmínky) – nově průběžné </a:t>
            </a:r>
            <a:r>
              <a:rPr lang="cs-CZ" sz="2000" b="1" dirty="0" smtClean="0"/>
              <a:t>naplňování </a:t>
            </a:r>
            <a:r>
              <a:rPr lang="cs-CZ" sz="2000" dirty="0"/>
              <a:t>po celé období 2021-2027, nutnost splnění do doby schvalování operačních programů (OP</a:t>
            </a:r>
            <a:r>
              <a:rPr lang="cs-CZ" sz="2000" dirty="0" smtClean="0"/>
              <a:t>)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Strategie sociálního začleňování </a:t>
            </a:r>
            <a:r>
              <a:rPr lang="cs-CZ" sz="1800" dirty="0" smtClean="0"/>
              <a:t>2021-2030</a:t>
            </a:r>
          </a:p>
          <a:p>
            <a:pPr lvl="1">
              <a:lnSpc>
                <a:spcPct val="100000"/>
              </a:lnSpc>
            </a:pPr>
            <a:r>
              <a:rPr lang="cs-CZ" sz="1800" dirty="0"/>
              <a:t>Strategický rámec Rozvoje péče o zdraví v ČR do </a:t>
            </a:r>
            <a:r>
              <a:rPr lang="cs-CZ" sz="1800" dirty="0" smtClean="0"/>
              <a:t>roku 2030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7233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f6f03f5b008ce72686bbcf691a7be2e8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a9a9eb159e242e6dec8d2b5b6c497589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W:\PRACOVNÍ_SKUPINY\NSK\8.jednání 14122017\Prezentace ŘO OPZ plenum NSK.pptx</AC_OriginalFileNam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62F33E-C6D3-4A4A-9FE2-5077AF905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3FF210-437B-4A8D-A0B2-F5400DB76B50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dfed548f-0517-4d39-90e3-3947398480c0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8F26F52-3848-48A2-A53A-65AD53C078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8453</TotalTime>
  <Words>641</Words>
  <Application>Microsoft Office PowerPoint</Application>
  <PresentationFormat>Předvádění na obrazovce (4:3)</PresentationFormat>
  <Paragraphs>127</Paragraphs>
  <Slides>11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3</vt:lpstr>
      <vt:lpstr>prezentace</vt:lpstr>
      <vt:lpstr>OPZ a příprava Opz+ </vt:lpstr>
      <vt:lpstr>OPZ – sociální začleňování</vt:lpstr>
      <vt:lpstr>Shrnutí OPZ  </vt:lpstr>
      <vt:lpstr>Příprava OPZ+</vt:lpstr>
      <vt:lpstr>Charakteristika OPZ+</vt:lpstr>
      <vt:lpstr>návaznost OPZ a opz+</vt:lpstr>
      <vt:lpstr>Dosavadní Příprava OPZ+ </vt:lpstr>
      <vt:lpstr>Příprava OPZ+: další kroky  </vt:lpstr>
      <vt:lpstr>Některé změny v návrzích legislativy</vt:lpstr>
      <vt:lpstr>některé změny v návrzích legislativy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Šafránková Erika (MPSV-HK)</dc:creator>
  <cp:lastModifiedBy>Šárka Müllerová</cp:lastModifiedBy>
  <cp:revision>583</cp:revision>
  <cp:lastPrinted>2017-10-17T12:39:20Z</cp:lastPrinted>
  <dcterms:created xsi:type="dcterms:W3CDTF">2015-02-20T08:23:15Z</dcterms:created>
  <dcterms:modified xsi:type="dcterms:W3CDTF">2020-02-21T13:09:41Z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