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 autoCompressPictures="0">
  <p:sldMasterIdLst>
    <p:sldMasterId id="2147483648" r:id="rId4"/>
  </p:sldMasterIdLst>
  <p:notesMasterIdLst>
    <p:notesMasterId r:id="rId28"/>
  </p:notesMasterIdLst>
  <p:sldIdLst>
    <p:sldId id="261" r:id="rId5"/>
    <p:sldId id="257" r:id="rId6"/>
    <p:sldId id="337" r:id="rId7"/>
    <p:sldId id="338" r:id="rId8"/>
    <p:sldId id="340" r:id="rId9"/>
    <p:sldId id="344" r:id="rId10"/>
    <p:sldId id="339" r:id="rId11"/>
    <p:sldId id="341" r:id="rId12"/>
    <p:sldId id="342" r:id="rId13"/>
    <p:sldId id="343" r:id="rId14"/>
    <p:sldId id="345" r:id="rId15"/>
    <p:sldId id="346" r:id="rId16"/>
    <p:sldId id="347" r:id="rId17"/>
    <p:sldId id="349" r:id="rId18"/>
    <p:sldId id="348" r:id="rId19"/>
    <p:sldId id="350" r:id="rId20"/>
    <p:sldId id="351" r:id="rId21"/>
    <p:sldId id="352" r:id="rId22"/>
    <p:sldId id="353" r:id="rId23"/>
    <p:sldId id="354" r:id="rId24"/>
    <p:sldId id="355" r:id="rId25"/>
    <p:sldId id="356" r:id="rId26"/>
    <p:sldId id="263" r:id="rId2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ヒラギノ角ゴ Pro W3" pitchFamily="12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ヒラギノ角ゴ Pro W3" pitchFamily="12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ヒラギノ角ゴ Pro W3" pitchFamily="12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ヒラギノ角ゴ Pro W3" pitchFamily="12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ヒラギノ角ゴ Pro W3" pitchFamily="12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ヒラギノ角ゴ Pro W3" pitchFamily="12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ヒラギノ角ゴ Pro W3" pitchFamily="12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ヒラギノ角ゴ Pro W3" pitchFamily="12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ヒラギノ角ゴ Pro W3" pitchFamily="12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0F0A"/>
    <a:srgbClr val="E9BF0A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88CF92-C4FB-A0D6-8042-C7F504621AD9}" v="30" dt="2019-11-26T19:46:55.371"/>
    <p1510:client id="{0C15C1B6-62C4-1862-D8EF-285588A5CAB5}" v="35" dt="2019-11-26T14:03:07.199"/>
    <p1510:client id="{13688749-9FF5-732D-0091-216191226CBC}" v="399" dt="2019-11-22T13:59:49.432"/>
    <p1510:client id="{16AC50B6-D2BF-E13A-1F60-80F01D0F7386}" v="261" dt="2019-11-26T21:41:14.276"/>
    <p1510:client id="{33C5378C-6F3F-A8F3-B6F5-E8CA82DE86E2}" v="186" dt="2019-11-25T11:16:17.927"/>
    <p1510:client id="{3A136357-39D4-B5AD-68A9-3900243E5450}" v="92" dt="2019-11-26T14:03:19.499"/>
    <p1510:client id="{3E477951-35AC-663A-83D7-63AD6485B5FC}" v="1867" dt="2019-11-26T13:38:34.228"/>
    <p1510:client id="{4453F96D-AB3B-7CF1-D32F-B0FD2965AFC0}" v="87" dt="2019-11-25T12:00:08.699"/>
    <p1510:client id="{5399640E-E5BB-09ED-23EB-BA4030203E9D}" v="20" dt="2019-11-26T11:06:47.560"/>
    <p1510:client id="{5D0E0E25-B99E-356D-5B65-739BBF11C7AD}" v="1" dt="2019-11-22T15:26:01.993"/>
    <p1510:client id="{6B259898-CDAD-36E5-3B7A-BE90A163CB6A}" v="2084" dt="2019-11-26T21:40:10.097"/>
    <p1510:client id="{6D9D830F-8CFE-FB94-CCCB-6DC468ADAE39}" v="37" dt="2019-11-26T19:35:47.676"/>
    <p1510:client id="{7A5599D4-4C15-045D-DC50-50CF71644F1D}" v="693" dt="2019-11-26T16:39:15.810"/>
    <p1510:client id="{8793F223-A269-7D87-BF08-0C8089B0EA4D}" v="1976" dt="2019-11-23T02:24:02.061"/>
    <p1510:client id="{B23CFF30-5654-DF5E-E47D-71B75BA53BF2}" v="450" dt="2019-11-26T13:42:21.357"/>
    <p1510:client id="{B8D28CA2-E79C-26ED-F947-598E261ADD90}" v="2591" dt="2019-11-26T19:17:20.386"/>
    <p1510:client id="{C303FC83-EC2A-23D1-A683-54315F0603DB}" v="1" dt="2019-11-26T13:44:44.567"/>
    <p1510:client id="{C3DB0970-FE6A-2B48-8774-FE171888E038}" v="3" dt="2019-11-26T11:15:27.007"/>
    <p1510:client id="{C3F8DAAC-66B4-65ED-DFB8-8349CB719D7C}" v="806" dt="2019-11-22T16:07:54.290"/>
    <p1510:client id="{EAE12AD4-4A57-C0AC-BA7D-65BBF5C39496}" v="4" dt="2019-11-26T11:03:20.5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257" autoAdjust="0"/>
    <p:restoredTop sz="94602" autoAdjust="0"/>
  </p:normalViewPr>
  <p:slideViewPr>
    <p:cSldViewPr snapToGrid="0">
      <p:cViewPr>
        <p:scale>
          <a:sx n="46" d="100"/>
          <a:sy n="46" d="100"/>
        </p:scale>
        <p:origin x="-1588" y="-4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B9C546C3-3D86-4BDC-B639-A87100B7C01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7111497-40CA-4DF9-986D-793795399A3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2E0FB57-429C-495E-AC07-8B5BEB70F63A}" type="datetimeFigureOut">
              <a:rPr lang="en-US" altLang="cs-CZ"/>
              <a:pPr>
                <a:defRPr/>
              </a:pPr>
              <a:t>2/26/2020</a:t>
            </a:fld>
            <a:endParaRPr lang="en-US" altLang="cs-CZ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E647FB30-D043-4307-A109-33DB8E8AECC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BD8E3438-321A-4C98-BA67-706884D08D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Click to edit Master text styles</a:t>
            </a:r>
          </a:p>
          <a:p>
            <a:pPr lvl="1"/>
            <a:r>
              <a:rPr lang="cs-CZ" noProof="0"/>
              <a:t>Second level</a:t>
            </a:r>
          </a:p>
          <a:p>
            <a:pPr lvl="2"/>
            <a:r>
              <a:rPr lang="cs-CZ" noProof="0"/>
              <a:t>Third level</a:t>
            </a:r>
          </a:p>
          <a:p>
            <a:pPr lvl="3"/>
            <a:r>
              <a:rPr lang="cs-CZ" noProof="0"/>
              <a:t>Fourth level</a:t>
            </a:r>
          </a:p>
          <a:p>
            <a:pPr lvl="4"/>
            <a:r>
              <a:rPr lang="cs-CZ" noProof="0"/>
              <a:t>Fifth level</a:t>
            </a:r>
            <a:endParaRPr lang="en-US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1150B67-BF97-4998-A117-FC96F9FA8AF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AFDB4B2-56CC-4168-8C74-45D922AA2ED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293FA34-BE71-40D6-867D-B811710AE0DA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4630589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ヒラギノ角ゴ Pro W3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atyp_logotyp_cz_krivky_2ok.png">
            <a:extLst>
              <a:ext uri="{FF2B5EF4-FFF2-40B4-BE49-F238E27FC236}">
                <a16:creationId xmlns:a16="http://schemas.microsoft.com/office/drawing/2014/main" xmlns="" id="{D763A83C-A0B5-4D65-92E8-BF83451E53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8413" y="1157288"/>
            <a:ext cx="3905250" cy="186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0" y="3708400"/>
            <a:ext cx="9144000" cy="1371600"/>
          </a:xfrm>
          <a:prstGeom prst="rect">
            <a:avLst/>
          </a:prstGeom>
          <a:solidFill>
            <a:srgbClr val="AF0F0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>
            <a:normAutofit fontScale="90000"/>
          </a:bodyPr>
          <a:lstStyle/>
          <a:p>
            <a:r>
              <a:rPr lang="cs-CZ" altLang="cs-CZ"/>
              <a:t>Kliknutím lze upravit styl.</a:t>
            </a:r>
            <a:endParaRPr lang="en-US" altLang="cs-CZ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1727200" y="5232060"/>
            <a:ext cx="5878286" cy="58817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0">
                <a:solidFill>
                  <a:schemeClr val="tx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alt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543870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atyp_logotyp_cz_krivky_2ok.png">
            <a:extLst>
              <a:ext uri="{FF2B5EF4-FFF2-40B4-BE49-F238E27FC236}">
                <a16:creationId xmlns:a16="http://schemas.microsoft.com/office/drawing/2014/main" xmlns="" id="{B9D2EFB7-2E47-4A70-9DA1-179BD02990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7038" y="214313"/>
            <a:ext cx="1909762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8657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cs-CZ" altLang="cs-CZ"/>
              <a:t>Po kliknutí můžete upravovat styly textu v předloze.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0" y="-21093"/>
            <a:ext cx="6422571" cy="1087894"/>
          </a:xfrm>
          <a:prstGeom prst="rect">
            <a:avLst/>
          </a:prstGeom>
          <a:solidFill>
            <a:srgbClr val="AF0F0A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504000" anchor="ctr">
            <a:normAutofit fontScale="90000"/>
          </a:bodyPr>
          <a:lstStyle>
            <a:lvl1pPr algn="l">
              <a:defRPr sz="3200" b="1"/>
            </a:lvl1pPr>
          </a:lstStyle>
          <a:p>
            <a:r>
              <a:rPr lang="cs-CZ" altLang="cs-CZ"/>
              <a:t>Kliknutím lze upravit styl.</a:t>
            </a:r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063360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atyp_logotyp_cz_krivky_2ok.png">
            <a:extLst>
              <a:ext uri="{FF2B5EF4-FFF2-40B4-BE49-F238E27FC236}">
                <a16:creationId xmlns:a16="http://schemas.microsoft.com/office/drawing/2014/main" xmlns="" id="{9A11A05B-F0D5-4158-AE88-9D21E20E3D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7038" y="214313"/>
            <a:ext cx="1909762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5865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altLang="cs-CZ"/>
              <a:t>Po kliknutí můžete upravovat styly textu v předloze.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5865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altLang="cs-CZ"/>
              <a:t>Po kliknutí můžete upravovat styly textu v předloze.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0" y="-21093"/>
            <a:ext cx="6422571" cy="1087894"/>
          </a:xfrm>
          <a:prstGeom prst="rect">
            <a:avLst/>
          </a:prstGeom>
          <a:solidFill>
            <a:srgbClr val="AF0F0A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504000" anchor="ctr">
            <a:normAutofit fontScale="90000"/>
          </a:bodyPr>
          <a:lstStyle>
            <a:lvl1pPr algn="l">
              <a:defRPr sz="3200" b="1"/>
            </a:lvl1pPr>
          </a:lstStyle>
          <a:p>
            <a:r>
              <a:rPr lang="cs-CZ" altLang="cs-CZ"/>
              <a:t>Kliknutím lze upravit styl.</a:t>
            </a:r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93209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atyp_logotyp_cz_krivky_2ok.png">
            <a:extLst>
              <a:ext uri="{FF2B5EF4-FFF2-40B4-BE49-F238E27FC236}">
                <a16:creationId xmlns:a16="http://schemas.microsoft.com/office/drawing/2014/main" xmlns="" id="{5D06115B-A1DF-49A1-A25E-61B62A31EF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7038" y="214313"/>
            <a:ext cx="1909762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0" y="-21093"/>
            <a:ext cx="6422571" cy="1087894"/>
          </a:xfrm>
          <a:prstGeom prst="rect">
            <a:avLst/>
          </a:prstGeom>
          <a:solidFill>
            <a:srgbClr val="AF0F0A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504000" anchor="ctr">
            <a:normAutofit fontScale="90000"/>
          </a:bodyPr>
          <a:lstStyle>
            <a:lvl1pPr algn="l">
              <a:defRPr sz="3200" b="1"/>
            </a:lvl1pPr>
          </a:lstStyle>
          <a:p>
            <a:r>
              <a:rPr lang="cs-CZ" altLang="cs-CZ"/>
              <a:t>Kliknutím lze upravit styl.</a:t>
            </a:r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627254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atyp_logotyp_cz_krivky_2ok.png">
            <a:extLst>
              <a:ext uri="{FF2B5EF4-FFF2-40B4-BE49-F238E27FC236}">
                <a16:creationId xmlns:a16="http://schemas.microsoft.com/office/drawing/2014/main" xmlns="" id="{401206A3-CE00-4B36-B3ED-D922E9F5F9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7038" y="214313"/>
            <a:ext cx="1909762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0" y="-21093"/>
            <a:ext cx="6422571" cy="1087894"/>
          </a:xfrm>
          <a:prstGeom prst="rect">
            <a:avLst/>
          </a:prstGeom>
          <a:solidFill>
            <a:srgbClr val="AF0F0A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504000" anchor="ctr">
            <a:normAutofit fontScale="90000"/>
          </a:bodyPr>
          <a:lstStyle>
            <a:lvl1pPr algn="l">
              <a:defRPr sz="3200" b="1"/>
            </a:lvl1pPr>
          </a:lstStyle>
          <a:p>
            <a:r>
              <a:rPr lang="cs-CZ" altLang="cs-CZ"/>
              <a:t>Kliknutím lze upravit styl.</a:t>
            </a:r>
            <a:endParaRPr lang="en-US" altLang="cs-CZ"/>
          </a:p>
        </p:txBody>
      </p:sp>
      <p:sp>
        <p:nvSpPr>
          <p:cNvPr id="7" name="Podnadpis 2"/>
          <p:cNvSpPr>
            <a:spLocks noGrp="1"/>
          </p:cNvSpPr>
          <p:nvPr>
            <p:ph type="subTitle" idx="11"/>
          </p:nvPr>
        </p:nvSpPr>
        <p:spPr>
          <a:xfrm>
            <a:off x="624114" y="3744687"/>
            <a:ext cx="5979886" cy="216262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624114" y="3149600"/>
            <a:ext cx="6444343" cy="58057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alt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4124219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0"/>
          <a:cs typeface="ヒラギノ角ゴ Pro W3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9pPr>
    </p:titleStyle>
    <p:bodyStyle>
      <a:lvl1pPr marL="457200" indent="-4572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b="1" kern="1200">
          <a:solidFill>
            <a:srgbClr val="C00000"/>
          </a:solidFill>
          <a:latin typeface="+mn-lt"/>
          <a:ea typeface="Adobe Garamond Pro"/>
          <a:cs typeface="Adobe Garamond Pro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ヒラギノ角ゴ Pro W3" charset="0"/>
          <a:cs typeface="+mn-cs"/>
        </a:defRPr>
      </a:lvl2pPr>
      <a:lvl3pPr marL="9144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defRPr kern="1200">
          <a:solidFill>
            <a:schemeClr val="tx1"/>
          </a:solidFill>
          <a:latin typeface="+mn-lt"/>
          <a:ea typeface="ヒラギノ角ゴ Pro W3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ヒラギノ角ゴ Pro W3" charset="0"/>
          <a:cs typeface="+mn-cs"/>
        </a:defRPr>
      </a:lvl4pPr>
      <a:lvl5pPr marL="18288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defRPr kern="1200">
          <a:solidFill>
            <a:schemeClr val="tx1"/>
          </a:solidFill>
          <a:latin typeface="+mn-lt"/>
          <a:ea typeface="ヒラギノ角ゴ Pro W3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xmlns="" id="{64140721-FBB1-4898-A621-9F44A764E8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132867"/>
            <a:ext cx="9144000" cy="194713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3200" b="1" dirty="0">
                <a:ea typeface="+mn-lt"/>
                <a:cs typeface="+mn-lt"/>
              </a:rPr>
              <a:t/>
            </a:r>
            <a:br>
              <a:rPr lang="cs-CZ" sz="3200" b="1" dirty="0">
                <a:ea typeface="+mn-lt"/>
                <a:cs typeface="+mn-lt"/>
              </a:rPr>
            </a:br>
            <a:r>
              <a:rPr lang="cs-CZ" sz="3200" b="1" dirty="0" smtClean="0">
                <a:ea typeface="+mn-lt"/>
                <a:cs typeface="+mn-lt"/>
              </a:rPr>
              <a:t>Přístupnost dlouhodobé péče a léčby</a:t>
            </a:r>
            <a:endParaRPr lang="cs-CZ" sz="3200" b="1" dirty="0">
              <a:ea typeface="+mn-lt"/>
              <a:cs typeface="+mn-lt"/>
            </a:endParaRPr>
          </a:p>
          <a:p>
            <a:pPr>
              <a:defRPr/>
            </a:pPr>
            <a:endParaRPr lang="cs-CZ" sz="3200" dirty="0"/>
          </a:p>
        </p:txBody>
      </p:sp>
      <p:sp>
        <p:nvSpPr>
          <p:cNvPr id="6147" name="Zástupný symbol pro obsah 4">
            <a:extLst>
              <a:ext uri="{FF2B5EF4-FFF2-40B4-BE49-F238E27FC236}">
                <a16:creationId xmlns:a16="http://schemas.microsoft.com/office/drawing/2014/main" xmlns="" id="{FC44EDED-D3DD-4B9F-A6DD-92FF738DBE13}"/>
              </a:ext>
            </a:extLst>
          </p:cNvPr>
          <p:cNvSpPr>
            <a:spLocks noGrp="1"/>
          </p:cNvSpPr>
          <p:nvPr>
            <p:ph sz="half" idx="1"/>
          </p:nvPr>
        </p:nvSpPr>
        <p:spPr bwMode="auto">
          <a:xfrm>
            <a:off x="1727200" y="5519947"/>
            <a:ext cx="5878513" cy="29982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cs-CZ" altLang="cs-CZ" sz="2000" b="1" dirty="0" smtClean="0">
                <a:ea typeface="Adobe Garamond Pro" pitchFamily="124" charset="0"/>
                <a:cs typeface="Adobe Garamond Pro" pitchFamily="124" charset="0"/>
              </a:rPr>
              <a:t>Iva Kuchyňková</a:t>
            </a:r>
            <a:endParaRPr lang="cs-CZ" altLang="cs-CZ" sz="2000" b="1" dirty="0">
              <a:ea typeface="Adobe Garamond Pro" pitchFamily="124" charset="0"/>
              <a:cs typeface="Adobe Garamond Pro" pitchFamily="124" charset="0"/>
            </a:endParaRPr>
          </a:p>
          <a:p>
            <a:r>
              <a:rPr lang="cs-CZ" altLang="cs-CZ" dirty="0" smtClean="0">
                <a:ea typeface="Adobe Garamond Pro" pitchFamily="124" charset="0"/>
                <a:cs typeface="Adobe Garamond Pro" pitchFamily="124" charset="0"/>
              </a:rPr>
              <a:t>Koordinátorka  pro sociální oblast Charity </a:t>
            </a:r>
            <a:r>
              <a:rPr lang="cs-CZ" altLang="cs-CZ" dirty="0">
                <a:ea typeface="Adobe Garamond Pro" pitchFamily="124" charset="0"/>
                <a:cs typeface="Adobe Garamond Pro" pitchFamily="124" charset="0"/>
              </a:rPr>
              <a:t>Česká </a:t>
            </a:r>
            <a:r>
              <a:rPr lang="cs-CZ" altLang="cs-CZ" dirty="0" smtClean="0">
                <a:ea typeface="Adobe Garamond Pro" pitchFamily="124" charset="0"/>
                <a:cs typeface="Adobe Garamond Pro" pitchFamily="124" charset="0"/>
              </a:rPr>
              <a:t>republika</a:t>
            </a:r>
          </a:p>
          <a:p>
            <a:r>
              <a:rPr lang="cs-CZ" altLang="cs-CZ" dirty="0" err="1" smtClean="0">
                <a:ea typeface="Adobe Garamond Pro" pitchFamily="124" charset="0"/>
                <a:cs typeface="Adobe Garamond Pro" pitchFamily="124" charset="0"/>
              </a:rPr>
              <a:t>Policy</a:t>
            </a:r>
            <a:r>
              <a:rPr lang="cs-CZ" altLang="cs-CZ" dirty="0" smtClean="0">
                <a:ea typeface="Adobe Garamond Pro" pitchFamily="124" charset="0"/>
                <a:cs typeface="Adobe Garamond Pro" pitchFamily="124" charset="0"/>
              </a:rPr>
              <a:t> and </a:t>
            </a:r>
            <a:r>
              <a:rPr lang="cs-CZ" altLang="cs-CZ" dirty="0" err="1" smtClean="0">
                <a:ea typeface="Adobe Garamond Pro" pitchFamily="124" charset="0"/>
                <a:cs typeface="Adobe Garamond Pro" pitchFamily="124" charset="0"/>
              </a:rPr>
              <a:t>advocacy</a:t>
            </a:r>
            <a:r>
              <a:rPr lang="cs-CZ" altLang="cs-CZ" dirty="0" smtClean="0">
                <a:ea typeface="Adobe Garamond Pro" pitchFamily="124" charset="0"/>
                <a:cs typeface="Adobe Garamond Pro" pitchFamily="124" charset="0"/>
              </a:rPr>
              <a:t> department</a:t>
            </a:r>
            <a:endParaRPr lang="cs-CZ" altLang="cs-CZ" dirty="0">
              <a:ea typeface="Adobe Garamond Pro" pitchFamily="124" charset="0"/>
              <a:cs typeface="Adobe Garamond Pro" pitchFamily="12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260764"/>
            <a:ext cx="8229600" cy="5417127"/>
          </a:xfrm>
        </p:spPr>
        <p:txBody>
          <a:bodyPr/>
          <a:lstStyle/>
          <a:p>
            <a:r>
              <a:rPr lang="cs-CZ" b="0" dirty="0">
                <a:solidFill>
                  <a:srgbClr val="000000"/>
                </a:solidFill>
                <a:latin typeface="Cambria"/>
              </a:rPr>
              <a:t>ošetření počátečních stádií dekubitů, převaz dekubitů</a:t>
            </a:r>
          </a:p>
          <a:p>
            <a:r>
              <a:rPr lang="cs-CZ" b="0" dirty="0">
                <a:solidFill>
                  <a:srgbClr val="000000"/>
                </a:solidFill>
                <a:latin typeface="Cambria"/>
              </a:rPr>
              <a:t>odsávání hlenů</a:t>
            </a:r>
          </a:p>
          <a:p>
            <a:r>
              <a:rPr lang="cs-CZ" b="0" dirty="0">
                <a:solidFill>
                  <a:srgbClr val="000000"/>
                </a:solidFill>
                <a:latin typeface="Cambria"/>
              </a:rPr>
              <a:t>polohování</a:t>
            </a:r>
          </a:p>
          <a:p>
            <a:r>
              <a:rPr lang="cs-CZ" b="0" dirty="0">
                <a:solidFill>
                  <a:srgbClr val="000000"/>
                </a:solidFill>
                <a:latin typeface="Cambria"/>
              </a:rPr>
              <a:t>rehabilitační cvičení</a:t>
            </a:r>
          </a:p>
          <a:p>
            <a:r>
              <a:rPr lang="cs-CZ" b="0" dirty="0">
                <a:solidFill>
                  <a:srgbClr val="000000"/>
                </a:solidFill>
                <a:latin typeface="Cambria"/>
              </a:rPr>
              <a:t>mechanická manuální pomoc při vyprazdňování</a:t>
            </a:r>
          </a:p>
          <a:p>
            <a:r>
              <a:rPr lang="cs-CZ" b="0" dirty="0">
                <a:solidFill>
                  <a:srgbClr val="000000"/>
                </a:solidFill>
                <a:latin typeface="Cambria"/>
              </a:rPr>
              <a:t>aplikace kapek nebo mastí do očí</a:t>
            </a:r>
          </a:p>
          <a:p>
            <a:r>
              <a:rPr lang="cs-CZ" b="0" dirty="0">
                <a:solidFill>
                  <a:srgbClr val="000000"/>
                </a:solidFill>
                <a:latin typeface="Cambria"/>
              </a:rPr>
              <a:t>podání rektálního diazepamu při epileptickém záchvatu</a:t>
            </a:r>
          </a:p>
          <a:p>
            <a:r>
              <a:rPr lang="cs-CZ" b="0" dirty="0">
                <a:solidFill>
                  <a:srgbClr val="000000"/>
                </a:solidFill>
                <a:latin typeface="Cambria"/>
              </a:rPr>
              <a:t>manipulace s močovým katétrem - vypuštění moči a zpětné uzavření katétru</a:t>
            </a:r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prstClr val="white"/>
                </a:solidFill>
              </a:rPr>
              <a:t>Kdo potřebuje zdravotní péči v sociálních službách?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93704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357746"/>
            <a:ext cx="8229600" cy="5101112"/>
          </a:xfrm>
        </p:spPr>
        <p:txBody>
          <a:bodyPr/>
          <a:lstStyle/>
          <a:p>
            <a:pPr algn="just"/>
            <a:r>
              <a:rPr lang="cs-CZ" b="0" dirty="0">
                <a:solidFill>
                  <a:srgbClr val="000000"/>
                </a:solidFill>
                <a:latin typeface="Cambria"/>
              </a:rPr>
              <a:t>Zaměstnanci sociálních služeb mají zkušenost, že </a:t>
            </a:r>
            <a:r>
              <a:rPr lang="cs-CZ" dirty="0">
                <a:solidFill>
                  <a:srgbClr val="000000"/>
                </a:solidFill>
                <a:latin typeface="Cambria"/>
              </a:rPr>
              <a:t>lékaři tyto výkony nechtějí předepisovat </a:t>
            </a:r>
            <a:r>
              <a:rPr lang="cs-CZ" b="0" dirty="0">
                <a:solidFill>
                  <a:srgbClr val="000000"/>
                </a:solidFill>
                <a:latin typeface="Cambria"/>
              </a:rPr>
              <a:t>a argumentují např. domněnkou, že tyto výkony jsou hrazeny z Příspěvku na péči, nebo tím, že pokud by dotyčný nevyužíval sociální službu, budou mu s těmito úkony pomáhat rodinní příslušníci, popř. tyto úkony zvládne sám</a:t>
            </a:r>
            <a:r>
              <a:rPr lang="cs-CZ" b="0" dirty="0" smtClean="0">
                <a:solidFill>
                  <a:srgbClr val="000000"/>
                </a:solidFill>
                <a:latin typeface="Cambria"/>
              </a:rPr>
              <a:t>.</a:t>
            </a:r>
          </a:p>
          <a:p>
            <a:pPr algn="just"/>
            <a:r>
              <a:rPr lang="cs-CZ" b="0" dirty="0" smtClean="0">
                <a:solidFill>
                  <a:srgbClr val="000000"/>
                </a:solidFill>
                <a:latin typeface="Cambria"/>
              </a:rPr>
              <a:t>Praktičtí </a:t>
            </a:r>
            <a:r>
              <a:rPr lang="cs-CZ" b="0" dirty="0">
                <a:solidFill>
                  <a:srgbClr val="000000"/>
                </a:solidFill>
                <a:latin typeface="Cambria"/>
              </a:rPr>
              <a:t>lékaři navíc podle zkušeností v některých případech nejsou ochotni docházet za klientem do sociální služby a předepisovat mu další výkony</a:t>
            </a:r>
            <a:r>
              <a:rPr lang="cs-CZ" sz="1600" b="0" dirty="0">
                <a:solidFill>
                  <a:srgbClr val="000000"/>
                </a:solidFill>
                <a:latin typeface="Cambria"/>
              </a:rPr>
              <a:t>2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</a:t>
            </a:r>
            <a:r>
              <a:rPr lang="cs-CZ" dirty="0" smtClean="0"/>
              <a:t>esnáze při zajišťování zdravotních úkonů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2539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>
                <a:solidFill>
                  <a:srgbClr val="000000"/>
                </a:solidFill>
                <a:latin typeface="Cambria"/>
              </a:rPr>
              <a:t>Lékaři se určité výkony zdráhají předepisovat</a:t>
            </a:r>
            <a:r>
              <a:rPr lang="cs-CZ" b="0" dirty="0">
                <a:solidFill>
                  <a:srgbClr val="000000"/>
                </a:solidFill>
                <a:latin typeface="Cambria"/>
              </a:rPr>
              <a:t>, což lze vysvětlit důvodnými obavami, že by tím </a:t>
            </a:r>
            <a:r>
              <a:rPr lang="cs-CZ" dirty="0">
                <a:solidFill>
                  <a:srgbClr val="000000"/>
                </a:solidFill>
                <a:latin typeface="Cambria"/>
              </a:rPr>
              <a:t>překročili neoficiální limity </a:t>
            </a:r>
            <a:r>
              <a:rPr lang="cs-CZ" b="0" dirty="0">
                <a:solidFill>
                  <a:srgbClr val="000000"/>
                </a:solidFill>
                <a:latin typeface="Cambria"/>
              </a:rPr>
              <a:t>a v rámci zpětné kontroly od pojišťovny by jim tyto proplacené úkony </a:t>
            </a:r>
            <a:r>
              <a:rPr lang="cs-CZ" dirty="0">
                <a:solidFill>
                  <a:srgbClr val="000000"/>
                </a:solidFill>
                <a:latin typeface="Cambria"/>
              </a:rPr>
              <a:t>byly seškrtány a platba stržena z dalších plateb.</a:t>
            </a:r>
            <a:r>
              <a:rPr lang="cs-CZ" b="0" dirty="0">
                <a:solidFill>
                  <a:srgbClr val="000000"/>
                </a:solidFill>
                <a:latin typeface="Cambria"/>
              </a:rPr>
              <a:t> Poskytovatelé mají zkušenost i s případy, kdy lékaři </a:t>
            </a:r>
            <a:r>
              <a:rPr lang="cs-CZ" dirty="0">
                <a:solidFill>
                  <a:srgbClr val="000000"/>
                </a:solidFill>
                <a:latin typeface="Cambria"/>
              </a:rPr>
              <a:t>odmítají předepsat i další zdravotní pomůcky</a:t>
            </a:r>
            <a:r>
              <a:rPr lang="cs-CZ" b="0" dirty="0">
                <a:solidFill>
                  <a:srgbClr val="000000"/>
                </a:solidFill>
                <a:latin typeface="Cambria"/>
              </a:rPr>
              <a:t>, např. inkontinenční, s argumentem, že </a:t>
            </a:r>
            <a:r>
              <a:rPr lang="cs-CZ" dirty="0">
                <a:solidFill>
                  <a:srgbClr val="000000"/>
                </a:solidFill>
                <a:latin typeface="Cambria"/>
              </a:rPr>
              <a:t>byl vyčerpán limit</a:t>
            </a:r>
            <a:r>
              <a:rPr lang="cs-CZ" b="0" dirty="0">
                <a:solidFill>
                  <a:srgbClr val="000000"/>
                </a:solidFill>
                <a:latin typeface="Cambria"/>
              </a:rPr>
              <a:t>. Protože klienti bez těchto pomůcek být nemohou, sociální služba je pak většinou nucena je uhradit z jiných zdrojů.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prstClr val="white"/>
                </a:solidFill>
              </a:rPr>
              <a:t>Nesnáze při zajišťování zdravotních úkonů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4593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21673" y="1579418"/>
            <a:ext cx="8742218" cy="4879440"/>
          </a:xfrm>
        </p:spPr>
        <p:txBody>
          <a:bodyPr/>
          <a:lstStyle/>
          <a:p>
            <a:pPr algn="just"/>
            <a:r>
              <a:rPr lang="cs-CZ" dirty="0">
                <a:solidFill>
                  <a:srgbClr val="000000"/>
                </a:solidFill>
                <a:latin typeface="Cambria"/>
              </a:rPr>
              <a:t>Pracovníci v sociálních službách, kteří o klienty služeb pečují, zdravotní výkony nemohou provádět, </a:t>
            </a:r>
            <a:r>
              <a:rPr lang="cs-CZ" b="0" dirty="0">
                <a:solidFill>
                  <a:srgbClr val="000000"/>
                </a:solidFill>
                <a:latin typeface="Cambria"/>
              </a:rPr>
              <a:t>neboť nejsou zdravotnickými pracovníky podle zákona č. 96/2004 Sb.). </a:t>
            </a:r>
            <a:endParaRPr lang="cs-CZ" b="0" dirty="0" smtClean="0">
              <a:solidFill>
                <a:srgbClr val="000000"/>
              </a:solidFill>
              <a:latin typeface="Cambria"/>
            </a:endParaRPr>
          </a:p>
          <a:p>
            <a:pPr algn="just"/>
            <a:r>
              <a:rPr lang="cs-CZ" b="0" dirty="0" smtClean="0">
                <a:solidFill>
                  <a:srgbClr val="000000"/>
                </a:solidFill>
                <a:latin typeface="Cambria"/>
              </a:rPr>
              <a:t>Domnívám se, že </a:t>
            </a:r>
            <a:r>
              <a:rPr lang="cs-CZ" dirty="0" smtClean="0">
                <a:solidFill>
                  <a:srgbClr val="000000"/>
                </a:solidFill>
                <a:latin typeface="Cambria"/>
              </a:rPr>
              <a:t>nelze </a:t>
            </a:r>
            <a:r>
              <a:rPr lang="cs-CZ" dirty="0">
                <a:solidFill>
                  <a:srgbClr val="000000"/>
                </a:solidFill>
                <a:latin typeface="Cambria"/>
              </a:rPr>
              <a:t>srovnávat neformální péči v domácím prostředí s prací sociální služby</a:t>
            </a:r>
            <a:r>
              <a:rPr lang="cs-CZ" b="0" dirty="0">
                <a:solidFill>
                  <a:srgbClr val="000000"/>
                </a:solidFill>
                <a:latin typeface="Cambria"/>
              </a:rPr>
              <a:t>, kde se poskytování péče řídí platnou </a:t>
            </a:r>
            <a:r>
              <a:rPr lang="cs-CZ" b="0" dirty="0" smtClean="0">
                <a:solidFill>
                  <a:srgbClr val="000000"/>
                </a:solidFill>
                <a:latin typeface="Cambria"/>
              </a:rPr>
              <a:t>legislativou. </a:t>
            </a:r>
          </a:p>
          <a:p>
            <a:pPr algn="just"/>
            <a:r>
              <a:rPr lang="cs-CZ" b="0" dirty="0">
                <a:solidFill>
                  <a:srgbClr val="000000"/>
                </a:solidFill>
                <a:latin typeface="Cambria"/>
              </a:rPr>
              <a:t>Analogicky můžeme uvést, že v nemocničním zařízení rovněž nemůže zdravotní péči pacientovi poskytovat jeho rodinný příslušník či příbuzný. </a:t>
            </a:r>
            <a:endParaRPr lang="cs-CZ" b="0" dirty="0" smtClean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prstClr val="white"/>
                </a:solidFill>
              </a:rPr>
              <a:t>Nesnáze při zajišťování zdravotních úkonů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90135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cs-CZ" dirty="0">
                <a:solidFill>
                  <a:srgbClr val="000000"/>
                </a:solidFill>
                <a:latin typeface="Cambria"/>
              </a:rPr>
              <a:t>V případě poškození zdraví klienta </a:t>
            </a:r>
            <a:r>
              <a:rPr lang="cs-CZ" b="0" dirty="0">
                <a:solidFill>
                  <a:srgbClr val="000000"/>
                </a:solidFill>
                <a:latin typeface="Cambria"/>
              </a:rPr>
              <a:t>by </a:t>
            </a:r>
            <a:r>
              <a:rPr lang="cs-CZ" b="0" dirty="0" smtClean="0">
                <a:solidFill>
                  <a:srgbClr val="000000"/>
                </a:solidFill>
                <a:latin typeface="Cambria"/>
              </a:rPr>
              <a:t>pracovníci sociální péče (pečovatel/</a:t>
            </a:r>
            <a:r>
              <a:rPr lang="cs-CZ" b="0" dirty="0" err="1" smtClean="0">
                <a:solidFill>
                  <a:srgbClr val="000000"/>
                </a:solidFill>
                <a:latin typeface="Cambria"/>
              </a:rPr>
              <a:t>ky</a:t>
            </a:r>
            <a:r>
              <a:rPr lang="cs-CZ" b="0" dirty="0" smtClean="0">
                <a:solidFill>
                  <a:srgbClr val="000000"/>
                </a:solidFill>
                <a:latin typeface="Cambria"/>
              </a:rPr>
              <a:t>) </a:t>
            </a:r>
            <a:r>
              <a:rPr lang="cs-CZ" b="0" dirty="0">
                <a:solidFill>
                  <a:srgbClr val="000000"/>
                </a:solidFill>
                <a:latin typeface="Cambria"/>
              </a:rPr>
              <a:t>vykonáním těchto výkonů riskovali trestní odpovědnost, stejně tak jako poskytovatel služby, pokud se tak dělo s jeho vědomím, nebo na jeho pokyn. </a:t>
            </a:r>
          </a:p>
          <a:p>
            <a:pPr lvl="0" algn="just"/>
            <a:r>
              <a:rPr lang="cs-CZ" b="0" dirty="0">
                <a:solidFill>
                  <a:srgbClr val="000000"/>
                </a:solidFill>
                <a:latin typeface="Cambria"/>
              </a:rPr>
              <a:t>Do stejného rizika se dostává i zdravotní sestra, která by provedla bez indikace lékaře úkony, které sice smí provádět, ale pouze s indikací lékaře. 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</a:t>
            </a:r>
            <a:r>
              <a:rPr lang="cs-CZ" dirty="0" smtClean="0"/>
              <a:t>okud by zdravotní úkony nebyly poskytovány v souladu s legislativou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91422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0" dirty="0">
                <a:solidFill>
                  <a:srgbClr val="000000"/>
                </a:solidFill>
                <a:latin typeface="Cambria"/>
              </a:rPr>
              <a:t>Terénní pečovatelská (sociální) a </a:t>
            </a:r>
            <a:r>
              <a:rPr lang="cs-CZ" b="0" dirty="0" smtClean="0">
                <a:solidFill>
                  <a:srgbClr val="000000"/>
                </a:solidFill>
                <a:latin typeface="Cambria"/>
              </a:rPr>
              <a:t>terénní ošetřovatelská </a:t>
            </a:r>
            <a:r>
              <a:rPr lang="cs-CZ" b="0" dirty="0">
                <a:solidFill>
                  <a:srgbClr val="000000"/>
                </a:solidFill>
                <a:latin typeface="Cambria"/>
              </a:rPr>
              <a:t>(zdravotní) služba, jejichž pracovnice mnohdy docházejí i do domácností stejných klientů, </a:t>
            </a:r>
            <a:r>
              <a:rPr lang="cs-CZ" dirty="0">
                <a:solidFill>
                  <a:srgbClr val="000000"/>
                </a:solidFill>
                <a:latin typeface="Cambria"/>
              </a:rPr>
              <a:t>jsou v zásadě dva oddělené a vzájemně nekomunikující </a:t>
            </a:r>
            <a:r>
              <a:rPr lang="cs-CZ" dirty="0" smtClean="0">
                <a:solidFill>
                  <a:srgbClr val="000000"/>
                </a:solidFill>
                <a:latin typeface="Cambria"/>
              </a:rPr>
              <a:t>subjekty</a:t>
            </a:r>
            <a:r>
              <a:rPr lang="cs-CZ" b="0" dirty="0" smtClean="0">
                <a:solidFill>
                  <a:srgbClr val="000000"/>
                </a:solidFill>
                <a:latin typeface="Cambria"/>
              </a:rPr>
              <a:t>. </a:t>
            </a:r>
          </a:p>
          <a:p>
            <a:pPr algn="just"/>
            <a:r>
              <a:rPr lang="cs-CZ" b="0" dirty="0">
                <a:solidFill>
                  <a:srgbClr val="000000"/>
                </a:solidFill>
                <a:latin typeface="Cambria"/>
              </a:rPr>
              <a:t>V praxi je však samozřejmě míra jejich vzájemné komunikace a spolupráce různá – zejména pak obě služby spolupracují, pokud jsou poskytovány stejnou organizací.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Situace v terénních a ambulantních službách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54025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274618"/>
            <a:ext cx="8229600" cy="5184239"/>
          </a:xfrm>
        </p:spPr>
        <p:txBody>
          <a:bodyPr/>
          <a:lstStyle/>
          <a:p>
            <a:pPr algn="just"/>
            <a:r>
              <a:rPr lang="cs-CZ" dirty="0" smtClean="0">
                <a:solidFill>
                  <a:srgbClr val="000000"/>
                </a:solidFill>
                <a:latin typeface="Cambria"/>
              </a:rPr>
              <a:t>Klient </a:t>
            </a:r>
            <a:r>
              <a:rPr lang="cs-CZ" dirty="0">
                <a:solidFill>
                  <a:srgbClr val="000000"/>
                </a:solidFill>
                <a:latin typeface="Cambria"/>
              </a:rPr>
              <a:t>nemá od lékaře předepsány potřebné zdravotní výkony</a:t>
            </a:r>
            <a:r>
              <a:rPr lang="cs-CZ" b="0" dirty="0">
                <a:solidFill>
                  <a:srgbClr val="000000"/>
                </a:solidFill>
                <a:latin typeface="Cambria"/>
              </a:rPr>
              <a:t>, členové rodiny je z časových důvodů vykonávat nemohou, </a:t>
            </a:r>
            <a:r>
              <a:rPr lang="cs-CZ" dirty="0">
                <a:solidFill>
                  <a:srgbClr val="000000"/>
                </a:solidFill>
                <a:latin typeface="Cambria"/>
              </a:rPr>
              <a:t>pečovatelská služba nesmí</a:t>
            </a:r>
            <a:r>
              <a:rPr lang="cs-CZ" b="0" dirty="0">
                <a:solidFill>
                  <a:srgbClr val="000000"/>
                </a:solidFill>
                <a:latin typeface="Cambria"/>
              </a:rPr>
              <a:t>, </a:t>
            </a:r>
            <a:r>
              <a:rPr lang="cs-CZ" dirty="0">
                <a:solidFill>
                  <a:srgbClr val="000000"/>
                </a:solidFill>
                <a:latin typeface="Cambria"/>
              </a:rPr>
              <a:t>ošetřovatelskou službu nelze zajistit, neboť výkony nejsou indikovány </a:t>
            </a:r>
            <a:r>
              <a:rPr lang="cs-CZ" b="0" dirty="0">
                <a:solidFill>
                  <a:srgbClr val="000000"/>
                </a:solidFill>
                <a:latin typeface="Cambria"/>
              </a:rPr>
              <a:t>– není tedy jak péči zajistit. </a:t>
            </a:r>
            <a:endParaRPr lang="cs-CZ" b="0" dirty="0" smtClean="0">
              <a:solidFill>
                <a:srgbClr val="000000"/>
              </a:solidFill>
              <a:latin typeface="Cambria"/>
            </a:endParaRPr>
          </a:p>
          <a:p>
            <a:pPr algn="just"/>
            <a:endParaRPr lang="cs-CZ" sz="3200" b="0" dirty="0">
              <a:solidFill>
                <a:srgbClr val="000000"/>
              </a:solidFill>
              <a:latin typeface="Cambria"/>
            </a:endParaRPr>
          </a:p>
          <a:p>
            <a:r>
              <a:rPr lang="cs-CZ" dirty="0">
                <a:solidFill>
                  <a:srgbClr val="000000"/>
                </a:solidFill>
                <a:latin typeface="Cambria"/>
              </a:rPr>
              <a:t>Ošetřovatelská služba nemůže poskytnout výkony v rozsahu, v němž je klient potřebuje </a:t>
            </a:r>
            <a:r>
              <a:rPr lang="cs-CZ" b="0" dirty="0">
                <a:solidFill>
                  <a:srgbClr val="000000"/>
                </a:solidFill>
                <a:latin typeface="Cambria"/>
              </a:rPr>
              <a:t>(např. klient potřebuje úkon 5x denně, ošetřovatelská služba může přijít pouze 3x denně). </a:t>
            </a:r>
            <a:endParaRPr lang="cs-CZ" b="0" dirty="0" smtClean="0">
              <a:solidFill>
                <a:srgbClr val="000000"/>
              </a:solidFill>
              <a:latin typeface="Cambria"/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Poskytovatelé pečovatelské služby narážejí např. na následující situace </a:t>
            </a:r>
          </a:p>
        </p:txBody>
      </p:sp>
    </p:spTree>
    <p:extLst>
      <p:ext uri="{BB962C8B-B14F-4D97-AF65-F5344CB8AC3E}">
        <p14:creationId xmlns:p14="http://schemas.microsoft.com/office/powerpoint/2010/main" val="19241195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cs-CZ" dirty="0">
                <a:solidFill>
                  <a:srgbClr val="000000"/>
                </a:solidFill>
                <a:latin typeface="Cambria"/>
              </a:rPr>
              <a:t>Velké nejasnosti panují zejména kolem užívání léků u klientů</a:t>
            </a:r>
            <a:r>
              <a:rPr lang="cs-CZ" b="0" dirty="0">
                <a:solidFill>
                  <a:srgbClr val="000000"/>
                </a:solidFill>
                <a:latin typeface="Cambria"/>
              </a:rPr>
              <a:t>, kteří už je nedovedou užívat bez podpory (zapomínají si vzít léky, případně zapomínají, zda je užili, a hrozí tedy nedostatečné dávkování, nebo předávkování, </a:t>
            </a:r>
            <a:endParaRPr lang="cs-CZ" b="0" dirty="0" smtClean="0">
              <a:solidFill>
                <a:srgbClr val="000000"/>
              </a:solidFill>
              <a:latin typeface="Cambria"/>
            </a:endParaRPr>
          </a:p>
          <a:p>
            <a:pPr lvl="0" algn="just"/>
            <a:r>
              <a:rPr lang="cs-CZ" b="0" dirty="0" smtClean="0">
                <a:solidFill>
                  <a:srgbClr val="000000"/>
                </a:solidFill>
                <a:latin typeface="Cambria"/>
              </a:rPr>
              <a:t>podobné </a:t>
            </a:r>
            <a:r>
              <a:rPr lang="cs-CZ" b="0" dirty="0">
                <a:solidFill>
                  <a:srgbClr val="000000"/>
                </a:solidFill>
                <a:latin typeface="Cambria"/>
              </a:rPr>
              <a:t>problémy nastávají i u klientů, kteří mají problémy se zrakem nebo jemnou motorikou). V praxi často dochází k tomu, že ošetřovatelská služba podávání léků nemůže zajistit a klientovi při užití léku asistuje pečovatelská služba.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2900" dirty="0">
                <a:solidFill>
                  <a:prstClr val="white"/>
                </a:solidFill>
              </a:rPr>
              <a:t>Poskytovatelé pečovatelské služby narážejí např. na následující situace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19718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246909"/>
            <a:ext cx="8229600" cy="5211949"/>
          </a:xfrm>
        </p:spPr>
        <p:txBody>
          <a:bodyPr/>
          <a:lstStyle/>
          <a:p>
            <a:pPr algn="just"/>
            <a:r>
              <a:rPr lang="cs-CZ" b="0" dirty="0">
                <a:solidFill>
                  <a:srgbClr val="000000"/>
                </a:solidFill>
                <a:latin typeface="Cambria"/>
              </a:rPr>
              <a:t>U ambulantních služeb, na rozdíl od pobytových zařízení (např. domovy pro seniory), </a:t>
            </a:r>
            <a:r>
              <a:rPr lang="cs-CZ" dirty="0">
                <a:solidFill>
                  <a:srgbClr val="000000"/>
                </a:solidFill>
                <a:latin typeface="Cambria"/>
              </a:rPr>
              <a:t>není smlouva o poskytování zdravotních výkonů prostřednictvím vlastních pracovníků se zdravotními pojišťovnami zaručená zákonem </a:t>
            </a:r>
            <a:r>
              <a:rPr lang="cs-CZ" b="0" dirty="0">
                <a:solidFill>
                  <a:srgbClr val="000000"/>
                </a:solidFill>
                <a:latin typeface="Cambria"/>
              </a:rPr>
              <a:t>(tzv. kontraktační povinnost). Za klienty ambulantní sociální služby, kterým indikoval zdravotní výkon praktický lékař, dochází tedy sestra domácí zdravotní péče. </a:t>
            </a:r>
            <a:r>
              <a:rPr lang="cs-CZ" dirty="0">
                <a:solidFill>
                  <a:srgbClr val="000000"/>
                </a:solidFill>
                <a:latin typeface="Cambria"/>
              </a:rPr>
              <a:t>Problém nastává </a:t>
            </a:r>
            <a:r>
              <a:rPr lang="cs-CZ" b="0" dirty="0">
                <a:solidFill>
                  <a:srgbClr val="000000"/>
                </a:solidFill>
                <a:latin typeface="Cambria"/>
              </a:rPr>
              <a:t>ve chvíli, kdy </a:t>
            </a:r>
            <a:r>
              <a:rPr lang="cs-CZ" dirty="0">
                <a:solidFill>
                  <a:srgbClr val="000000"/>
                </a:solidFill>
                <a:latin typeface="Cambria"/>
              </a:rPr>
              <a:t>výkon není indikován s odůvodněním, že když ho může provést rodinný příslušník,</a:t>
            </a:r>
            <a:r>
              <a:rPr lang="cs-CZ" b="0" dirty="0">
                <a:solidFill>
                  <a:srgbClr val="000000"/>
                </a:solidFill>
                <a:latin typeface="Cambria"/>
              </a:rPr>
              <a:t> může ho provést i pracovník v sociálních službách.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Jak je tomu u ambulantních služeb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09791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330036"/>
            <a:ext cx="8229600" cy="5128821"/>
          </a:xfrm>
        </p:spPr>
        <p:txBody>
          <a:bodyPr/>
          <a:lstStyle/>
          <a:p>
            <a:pPr algn="just"/>
            <a:r>
              <a:rPr lang="cs-CZ" b="0" dirty="0" smtClean="0">
                <a:solidFill>
                  <a:srgbClr val="000000"/>
                </a:solidFill>
                <a:latin typeface="Cambria"/>
              </a:rPr>
              <a:t>Pokud </a:t>
            </a:r>
            <a:r>
              <a:rPr lang="cs-CZ" b="0" dirty="0">
                <a:solidFill>
                  <a:srgbClr val="000000"/>
                </a:solidFill>
                <a:latin typeface="Cambria"/>
              </a:rPr>
              <a:t>nebude výkon klientovi včas poskytnut nebo nebude péče poskytnuta v dostatečném rozsahu a kvalitě, </a:t>
            </a:r>
            <a:r>
              <a:rPr lang="cs-CZ" dirty="0">
                <a:solidFill>
                  <a:srgbClr val="000000"/>
                </a:solidFill>
                <a:latin typeface="Cambria"/>
              </a:rPr>
              <a:t>hrozí zhoršení jeho zdravotního stavu. </a:t>
            </a:r>
          </a:p>
          <a:p>
            <a:pPr algn="just"/>
            <a:r>
              <a:rPr lang="cs-CZ" b="0" dirty="0" smtClean="0">
                <a:solidFill>
                  <a:srgbClr val="000000"/>
                </a:solidFill>
                <a:latin typeface="Cambria"/>
              </a:rPr>
              <a:t>Z </a:t>
            </a:r>
            <a:r>
              <a:rPr lang="cs-CZ" b="0" dirty="0">
                <a:solidFill>
                  <a:srgbClr val="000000"/>
                </a:solidFill>
                <a:latin typeface="Cambria"/>
              </a:rPr>
              <a:t>dlouhodobého hlediska hrozí, že klienti, kteří </a:t>
            </a:r>
            <a:r>
              <a:rPr lang="cs-CZ" dirty="0">
                <a:solidFill>
                  <a:srgbClr val="000000"/>
                </a:solidFill>
                <a:latin typeface="Cambria"/>
              </a:rPr>
              <a:t>jsou zatím v domácím prostředí, se budou muset přesouvat do pobytových sociálních služeb</a:t>
            </a:r>
            <a:r>
              <a:rPr lang="cs-CZ" b="0" dirty="0">
                <a:solidFill>
                  <a:srgbClr val="000000"/>
                </a:solidFill>
                <a:latin typeface="Cambria"/>
              </a:rPr>
              <a:t>, popř. klienti v pobytových službách do léčeben dlouhodobě nemocných. </a:t>
            </a:r>
            <a:endParaRPr lang="cs-CZ" b="0" dirty="0" smtClean="0">
              <a:solidFill>
                <a:srgbClr val="000000"/>
              </a:solidFill>
              <a:latin typeface="Cambria"/>
            </a:endParaRPr>
          </a:p>
          <a:p>
            <a:pPr algn="just"/>
            <a:r>
              <a:rPr lang="cs-CZ" b="0" dirty="0" smtClean="0">
                <a:solidFill>
                  <a:srgbClr val="000000"/>
                </a:solidFill>
                <a:latin typeface="Cambria"/>
              </a:rPr>
              <a:t>Popřípadě situace, kdy nelze v rámci transformace klienta vrátit do běžného  domácího prostředí</a:t>
            </a:r>
            <a:endParaRPr lang="cs-CZ" b="0" dirty="0">
              <a:solidFill>
                <a:srgbClr val="000000"/>
              </a:solidFill>
              <a:latin typeface="Cambria"/>
            </a:endParaRPr>
          </a:p>
          <a:p>
            <a:pPr algn="just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Rizika plynoucí z tohoto stavu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8384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sah 6">
            <a:extLst>
              <a:ext uri="{FF2B5EF4-FFF2-40B4-BE49-F238E27FC236}">
                <a16:creationId xmlns:a16="http://schemas.microsoft.com/office/drawing/2014/main" xmlns="" id="{0B828555-DC3A-4EF0-83A1-6FE1AD8B6835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254000" y="1357905"/>
            <a:ext cx="8559800" cy="509109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cs-CZ" sz="2400" b="0" dirty="0" smtClean="0">
                <a:solidFill>
                  <a:schemeClr val="tx1"/>
                </a:solidFill>
                <a:cs typeface="Calibri"/>
              </a:rPr>
              <a:t>Zasazujeme </a:t>
            </a:r>
            <a:r>
              <a:rPr lang="cs-CZ" sz="2400" b="0" dirty="0">
                <a:solidFill>
                  <a:schemeClr val="tx1"/>
                </a:solidFill>
                <a:cs typeface="Calibri"/>
              </a:rPr>
              <a:t>se o </a:t>
            </a:r>
            <a:r>
              <a:rPr lang="cs-CZ" sz="2400" dirty="0">
                <a:solidFill>
                  <a:schemeClr val="tx1"/>
                </a:solidFill>
                <a:cs typeface="Calibri"/>
              </a:rPr>
              <a:t>prosazení </a:t>
            </a:r>
            <a:r>
              <a:rPr lang="cs-CZ" sz="2400" dirty="0" smtClean="0">
                <a:solidFill>
                  <a:schemeClr val="tx1"/>
                </a:solidFill>
                <a:cs typeface="Calibri"/>
              </a:rPr>
              <a:t>systémové změny v oblasti sociálně zdravotního pomezí</a:t>
            </a:r>
            <a:r>
              <a:rPr lang="cs-CZ" sz="2400" b="0" dirty="0" smtClean="0">
                <a:solidFill>
                  <a:schemeClr val="tx1"/>
                </a:solidFill>
                <a:cs typeface="Calibri"/>
              </a:rPr>
              <a:t>. </a:t>
            </a:r>
            <a:endParaRPr lang="en-US" sz="2400" b="0" dirty="0">
              <a:solidFill>
                <a:schemeClr val="tx1"/>
              </a:solidFill>
              <a:ea typeface="+mn-lt"/>
              <a:cs typeface="Calibri"/>
            </a:endParaRPr>
          </a:p>
          <a:p>
            <a:pPr algn="just"/>
            <a:r>
              <a:rPr lang="cs-CZ" sz="2400" b="0" dirty="0" smtClean="0">
                <a:solidFill>
                  <a:schemeClr val="tx1"/>
                </a:solidFill>
                <a:cs typeface="Calibri"/>
              </a:rPr>
              <a:t>Naší </a:t>
            </a:r>
            <a:r>
              <a:rPr lang="cs-CZ" sz="2400" b="0" dirty="0" err="1" smtClean="0">
                <a:solidFill>
                  <a:schemeClr val="tx1"/>
                </a:solidFill>
                <a:cs typeface="Calibri"/>
              </a:rPr>
              <a:t>advokační</a:t>
            </a:r>
            <a:r>
              <a:rPr lang="cs-CZ" sz="2400" b="0" dirty="0" smtClean="0">
                <a:solidFill>
                  <a:schemeClr val="tx1"/>
                </a:solidFill>
                <a:cs typeface="Calibri"/>
              </a:rPr>
              <a:t> činností chceme </a:t>
            </a:r>
            <a:r>
              <a:rPr lang="cs-CZ" sz="2400" b="0" dirty="0">
                <a:solidFill>
                  <a:schemeClr val="tx1"/>
                </a:solidFill>
                <a:cs typeface="Calibri"/>
              </a:rPr>
              <a:t>přispět k takovému modelu péče, který </a:t>
            </a:r>
            <a:r>
              <a:rPr lang="cs-CZ" sz="2400" dirty="0">
                <a:solidFill>
                  <a:schemeClr val="tx1"/>
                </a:solidFill>
                <a:cs typeface="Calibri"/>
              </a:rPr>
              <a:t>odpovídá na sociální a zdravotní potřeby člověka, a pojímá jej v komplexnosti.</a:t>
            </a:r>
            <a:r>
              <a:rPr lang="cs-CZ" sz="2400" b="0" dirty="0">
                <a:solidFill>
                  <a:schemeClr val="tx1"/>
                </a:solidFill>
                <a:cs typeface="Calibri"/>
              </a:rPr>
              <a:t> </a:t>
            </a:r>
            <a:endParaRPr lang="cs-CZ" sz="2400" b="0" dirty="0" smtClean="0">
              <a:solidFill>
                <a:schemeClr val="tx1"/>
              </a:solidFill>
              <a:cs typeface="Calibri"/>
            </a:endParaRPr>
          </a:p>
          <a:p>
            <a:pPr marL="0" indent="0" algn="just">
              <a:buNone/>
            </a:pPr>
            <a:endParaRPr lang="cs-CZ" sz="2400" b="0" dirty="0" smtClean="0">
              <a:solidFill>
                <a:schemeClr val="tx1"/>
              </a:solidFill>
              <a:cs typeface="Calibri"/>
            </a:endParaRPr>
          </a:p>
          <a:p>
            <a:pPr algn="just"/>
            <a:r>
              <a:rPr lang="cs-CZ" sz="2400" b="0" dirty="0" smtClean="0">
                <a:solidFill>
                  <a:schemeClr val="tx1"/>
                </a:solidFill>
                <a:cs typeface="Calibri"/>
              </a:rPr>
              <a:t>Poskytnutí </a:t>
            </a:r>
            <a:r>
              <a:rPr lang="cs-CZ" sz="2400" b="0" dirty="0">
                <a:solidFill>
                  <a:schemeClr val="tx1"/>
                </a:solidFill>
                <a:cs typeface="Calibri"/>
              </a:rPr>
              <a:t>zdravotní péče v domácnosti nebo v pobytové sociální službě je nejen </a:t>
            </a:r>
            <a:r>
              <a:rPr lang="cs-CZ" sz="2400" dirty="0">
                <a:solidFill>
                  <a:schemeClr val="tx1"/>
                </a:solidFill>
                <a:cs typeface="Calibri"/>
              </a:rPr>
              <a:t>nejlevnější variantou pro pojišťovnu, ale zároveň je nejpříznivější pro samotného klienta/pacienta</a:t>
            </a:r>
            <a:r>
              <a:rPr lang="cs-CZ" sz="2400" b="0" dirty="0">
                <a:solidFill>
                  <a:schemeClr val="tx1"/>
                </a:solidFill>
                <a:cs typeface="Calibri"/>
              </a:rPr>
              <a:t>. Je tedy žádoucí, aby pro tento výkon zdravotní péče byly zajištěny odpovídající podmínky. </a:t>
            </a:r>
          </a:p>
          <a:p>
            <a:pPr marL="0" indent="0">
              <a:buNone/>
            </a:pPr>
            <a:endParaRPr lang="cs-CZ" altLang="cs-CZ" sz="2400" b="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38D9D32A-15A8-479E-9C15-521DB1A1B1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6423025" cy="10668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sz="2800" b="0" dirty="0">
                <a:ea typeface="+mn-lt"/>
                <a:cs typeface="+mn-lt"/>
              </a:rPr>
              <a:t/>
            </a:r>
            <a:br>
              <a:rPr lang="cs-CZ" sz="2800" b="0" dirty="0">
                <a:ea typeface="+mn-lt"/>
                <a:cs typeface="+mn-lt"/>
              </a:rPr>
            </a:br>
            <a:r>
              <a:rPr lang="cs-CZ" sz="2800" b="0" dirty="0">
                <a:ea typeface="+mn-lt"/>
                <a:cs typeface="+mn-lt"/>
              </a:rPr>
              <a:t/>
            </a:r>
            <a:br>
              <a:rPr lang="cs-CZ" sz="2800" b="0" dirty="0">
                <a:ea typeface="+mn-lt"/>
                <a:cs typeface="+mn-lt"/>
              </a:rPr>
            </a:br>
            <a:r>
              <a:rPr lang="cs-CZ" sz="2800" dirty="0" err="1">
                <a:ea typeface="+mn-lt"/>
                <a:cs typeface="+mn-lt"/>
              </a:rPr>
              <a:t>Advokační</a:t>
            </a:r>
            <a:r>
              <a:rPr lang="cs-CZ" sz="2800" dirty="0">
                <a:ea typeface="+mn-lt"/>
                <a:cs typeface="+mn-lt"/>
              </a:rPr>
              <a:t> činnosti Charity</a:t>
            </a:r>
            <a:br>
              <a:rPr lang="cs-CZ" sz="2800" dirty="0">
                <a:ea typeface="+mn-lt"/>
                <a:cs typeface="+mn-lt"/>
              </a:rPr>
            </a:br>
            <a:endParaRPr lang="cs-CZ" sz="2800" dirty="0">
              <a:ea typeface="+mn-lt"/>
              <a:cs typeface="+mn-lt"/>
            </a:endParaRPr>
          </a:p>
          <a:p>
            <a:pPr>
              <a:defRPr/>
            </a:pPr>
            <a:endParaRPr lang="cs-CZ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0" dirty="0" smtClean="0">
                <a:solidFill>
                  <a:srgbClr val="000000"/>
                </a:solidFill>
                <a:latin typeface="Cambria"/>
              </a:rPr>
              <a:t>V </a:t>
            </a:r>
            <a:r>
              <a:rPr lang="cs-CZ" b="0" dirty="0">
                <a:solidFill>
                  <a:srgbClr val="000000"/>
                </a:solidFill>
                <a:latin typeface="Cambria"/>
              </a:rPr>
              <a:t>určitých případech se jedná o </a:t>
            </a:r>
            <a:r>
              <a:rPr lang="cs-CZ" dirty="0">
                <a:solidFill>
                  <a:srgbClr val="000000"/>
                </a:solidFill>
                <a:latin typeface="Cambria"/>
              </a:rPr>
              <a:t>bariéru ve využívání sociální služby</a:t>
            </a:r>
            <a:r>
              <a:rPr lang="cs-CZ" b="0" dirty="0">
                <a:solidFill>
                  <a:srgbClr val="000000"/>
                </a:solidFill>
                <a:latin typeface="Cambria"/>
              </a:rPr>
              <a:t>, případně využívání služby </a:t>
            </a:r>
            <a:r>
              <a:rPr lang="cs-CZ" dirty="0">
                <a:solidFill>
                  <a:srgbClr val="000000"/>
                </a:solidFill>
                <a:latin typeface="Cambria"/>
              </a:rPr>
              <a:t>přestává mít pro klienta přínos</a:t>
            </a:r>
            <a:r>
              <a:rPr lang="cs-CZ" b="0" dirty="0">
                <a:solidFill>
                  <a:srgbClr val="000000"/>
                </a:solidFill>
                <a:latin typeface="Cambria"/>
              </a:rPr>
              <a:t>, a péči je nutné zajistit rodinnými příslušníky (což v mnoha případech buď není možné, nebo to rodinným příslušníkům znemožní chodit do zaměstnání a vykonávat další běžné aktivity). </a:t>
            </a:r>
          </a:p>
          <a:p>
            <a:pPr algn="just"/>
            <a:r>
              <a:rPr lang="cs-CZ" b="0" dirty="0" smtClean="0">
                <a:solidFill>
                  <a:srgbClr val="000000"/>
                </a:solidFill>
                <a:latin typeface="Cambria"/>
              </a:rPr>
              <a:t>Trestně-právní </a:t>
            </a:r>
            <a:r>
              <a:rPr lang="cs-CZ" b="0" dirty="0">
                <a:solidFill>
                  <a:srgbClr val="000000"/>
                </a:solidFill>
                <a:latin typeface="Cambria"/>
              </a:rPr>
              <a:t>postih pro ty, kdo se nechají vmanipulovat do poskytnutí zdravotního výkonu bez indikace lékaře/bez potřebné odbornosti.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prstClr val="white"/>
                </a:solidFill>
              </a:rPr>
              <a:t>Rizika plynoucí z tohoto stavu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38576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216726"/>
            <a:ext cx="8229600" cy="4242131"/>
          </a:xfrm>
        </p:spPr>
        <p:txBody>
          <a:bodyPr/>
          <a:lstStyle/>
          <a:p>
            <a:pPr algn="just"/>
            <a:r>
              <a:rPr lang="cs-CZ" dirty="0" smtClean="0">
                <a:solidFill>
                  <a:srgbClr val="000000"/>
                </a:solidFill>
                <a:latin typeface="Cambria"/>
              </a:rPr>
              <a:t>Finanční </a:t>
            </a:r>
            <a:r>
              <a:rPr lang="cs-CZ" dirty="0">
                <a:solidFill>
                  <a:srgbClr val="000000"/>
                </a:solidFill>
                <a:latin typeface="Cambria"/>
              </a:rPr>
              <a:t>neudržitelnost </a:t>
            </a:r>
            <a:r>
              <a:rPr lang="cs-CZ" b="0" dirty="0">
                <a:solidFill>
                  <a:srgbClr val="000000"/>
                </a:solidFill>
                <a:latin typeface="Cambria"/>
              </a:rPr>
              <a:t>poskytování pobytových sociálních služeb péče se zajištěním zdravotní péče sestrou odbornosti 913 pro poskytovatele z řad nestátních neziskových organizací. </a:t>
            </a:r>
            <a:endParaRPr lang="cs-CZ" b="0" dirty="0" smtClean="0">
              <a:solidFill>
                <a:srgbClr val="000000"/>
              </a:solidFill>
              <a:latin typeface="Cambria"/>
            </a:endParaRPr>
          </a:p>
          <a:p>
            <a:pPr marL="0" indent="0" algn="just">
              <a:buNone/>
            </a:pPr>
            <a:endParaRPr lang="cs-CZ" b="0" dirty="0">
              <a:solidFill>
                <a:srgbClr val="000000"/>
              </a:solidFill>
              <a:latin typeface="Cambria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prstClr val="white"/>
                </a:solidFill>
              </a:rPr>
              <a:t>Rizika plynoucí z tohoto stavu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93766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cs-CZ" b="0" dirty="0">
                <a:solidFill>
                  <a:srgbClr val="000000"/>
                </a:solidFill>
                <a:latin typeface="Cambria"/>
              </a:rPr>
              <a:t>V praxi sociální služby péče řeší tuto problematiku různými způsoby ve snaze dostát zákonným požadavkům a zajistit kvalitní péči o klienty. Obecně se ale shodují na tom, že výše uvedené systémové nastavení pro ně představuje významná úskalí v poskytování služeb.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33235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2A01AA51-CF4A-45C8-A91C-1F101406B6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20638"/>
            <a:ext cx="6423025" cy="10874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>
                <a:cs typeface="Calibri"/>
              </a:rPr>
              <a:t>    </a:t>
            </a:r>
            <a:br>
              <a:rPr lang="cs-CZ">
                <a:cs typeface="Calibri"/>
              </a:rPr>
            </a:br>
            <a:endParaRPr lang="cs-CZ"/>
          </a:p>
        </p:txBody>
      </p:sp>
      <p:sp>
        <p:nvSpPr>
          <p:cNvPr id="9219" name="Podnadpis 2">
            <a:extLst>
              <a:ext uri="{FF2B5EF4-FFF2-40B4-BE49-F238E27FC236}">
                <a16:creationId xmlns:a16="http://schemas.microsoft.com/office/drawing/2014/main" xmlns="" id="{62A3C3AA-C105-486A-9507-F775D5B50EC7}"/>
              </a:ext>
            </a:extLst>
          </p:cNvPr>
          <p:cNvSpPr>
            <a:spLocks noGrp="1"/>
          </p:cNvSpPr>
          <p:nvPr>
            <p:ph type="subTitle" idx="11"/>
          </p:nvPr>
        </p:nvSpPr>
        <p:spPr bwMode="auto">
          <a:xfrm>
            <a:off x="623888" y="4383268"/>
            <a:ext cx="5980112" cy="152382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b="1" dirty="0" smtClean="0">
                <a:ea typeface="Adobe Garamond Pro" pitchFamily="124" charset="0"/>
                <a:cs typeface="Adobe Garamond Pro" pitchFamily="124" charset="0"/>
              </a:rPr>
              <a:t>Iva.kuchynkova@charita.cz</a:t>
            </a:r>
            <a:endParaRPr lang="cs-CZ" altLang="cs-CZ" b="1" dirty="0">
              <a:ea typeface="Adobe Garamond Pro" pitchFamily="124" charset="0"/>
              <a:cs typeface="Adobe Garamond Pro" pitchFamily="124" charset="0"/>
            </a:endParaRPr>
          </a:p>
        </p:txBody>
      </p:sp>
      <p:sp>
        <p:nvSpPr>
          <p:cNvPr id="9220" name="Zástupný symbol pro obsah 3">
            <a:extLst>
              <a:ext uri="{FF2B5EF4-FFF2-40B4-BE49-F238E27FC236}">
                <a16:creationId xmlns:a16="http://schemas.microsoft.com/office/drawing/2014/main" xmlns="" id="{A17516EB-D9BF-4C53-B893-B5B9FA5130CC}"/>
              </a:ext>
            </a:extLst>
          </p:cNvPr>
          <p:cNvSpPr>
            <a:spLocks noGrp="1"/>
          </p:cNvSpPr>
          <p:nvPr>
            <p:ph sz="half" idx="1"/>
          </p:nvPr>
        </p:nvSpPr>
        <p:spPr bwMode="auto">
          <a:xfrm>
            <a:off x="623888" y="3149600"/>
            <a:ext cx="6445250" cy="581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cs-CZ" altLang="cs-CZ">
                <a:ea typeface="Adobe Garamond Pro" pitchFamily="124" charset="0"/>
                <a:cs typeface="Adobe Garamond Pro" pitchFamily="124" charset="0"/>
              </a:rPr>
              <a:t>Děkuji za pozornost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15900" y="1274618"/>
            <a:ext cx="8661400" cy="4955639"/>
          </a:xfrm>
        </p:spPr>
        <p:txBody>
          <a:bodyPr/>
          <a:lstStyle/>
          <a:p>
            <a:pPr algn="just"/>
            <a:r>
              <a:rPr lang="cs-CZ" sz="3200" b="0" dirty="0" smtClean="0">
                <a:solidFill>
                  <a:srgbClr val="000000"/>
                </a:solidFill>
                <a:latin typeface="Cambria"/>
              </a:rPr>
              <a:t> </a:t>
            </a:r>
            <a:r>
              <a:rPr lang="cs-CZ" sz="2400" b="0" dirty="0">
                <a:solidFill>
                  <a:srgbClr val="000000"/>
                </a:solidFill>
                <a:latin typeface="Cambria"/>
              </a:rPr>
              <a:t>Poskytovatelé poukazují na nejasná pravidla pro zařazení jednotlivců podle jejich zdravotního stavu buď </a:t>
            </a:r>
            <a:r>
              <a:rPr lang="cs-CZ" sz="2400" dirty="0">
                <a:solidFill>
                  <a:srgbClr val="000000"/>
                </a:solidFill>
                <a:latin typeface="Cambria"/>
              </a:rPr>
              <a:t>do zdravotnických zařízení</a:t>
            </a:r>
            <a:r>
              <a:rPr lang="cs-CZ" sz="2400" b="0" dirty="0">
                <a:solidFill>
                  <a:srgbClr val="000000"/>
                </a:solidFill>
                <a:latin typeface="Cambria"/>
              </a:rPr>
              <a:t>, nebo </a:t>
            </a:r>
            <a:r>
              <a:rPr lang="cs-CZ" sz="2400" dirty="0">
                <a:solidFill>
                  <a:srgbClr val="000000"/>
                </a:solidFill>
                <a:latin typeface="Cambria"/>
              </a:rPr>
              <a:t>do pobytových sociálních služeb</a:t>
            </a:r>
            <a:r>
              <a:rPr lang="cs-CZ" sz="2400" b="0" dirty="0">
                <a:solidFill>
                  <a:srgbClr val="000000"/>
                </a:solidFill>
                <a:latin typeface="Cambria"/>
              </a:rPr>
              <a:t>. </a:t>
            </a:r>
            <a:endParaRPr lang="cs-CZ" sz="2400" b="0" dirty="0" smtClean="0">
              <a:solidFill>
                <a:srgbClr val="000000"/>
              </a:solidFill>
              <a:latin typeface="Cambria"/>
            </a:endParaRPr>
          </a:p>
          <a:p>
            <a:pPr algn="just"/>
            <a:r>
              <a:rPr lang="cs-CZ" sz="2400" b="0" dirty="0" smtClean="0">
                <a:solidFill>
                  <a:srgbClr val="000000"/>
                </a:solidFill>
                <a:latin typeface="Cambria"/>
              </a:rPr>
              <a:t>Nadto </a:t>
            </a:r>
            <a:r>
              <a:rPr lang="cs-CZ" sz="2400" b="0" dirty="0">
                <a:solidFill>
                  <a:srgbClr val="000000"/>
                </a:solidFill>
                <a:latin typeface="Cambria"/>
              </a:rPr>
              <a:t>je třeba upozornit na </a:t>
            </a:r>
            <a:r>
              <a:rPr lang="cs-CZ" sz="2400" dirty="0">
                <a:solidFill>
                  <a:srgbClr val="000000"/>
                </a:solidFill>
                <a:latin typeface="Cambria"/>
              </a:rPr>
              <a:t>nesrozumitelnost systému</a:t>
            </a:r>
            <a:r>
              <a:rPr lang="cs-CZ" sz="2400" b="0" dirty="0">
                <a:solidFill>
                  <a:srgbClr val="000000"/>
                </a:solidFill>
                <a:latin typeface="Cambria"/>
              </a:rPr>
              <a:t> i pro samotné uživatele služeb a jejich blízké – mnozí nerozumějí tomu, jakou kvalitu a rozsah péče mohou v různých zařízeních (oddělení interní medicíny v nemocnici, léčebna dlouhodobě nemocných, domov pro seniory, domov se zvláštním režimem, odlehčovací služby) očekávat, </a:t>
            </a:r>
            <a:endParaRPr lang="cs-CZ" sz="2400" b="0" dirty="0" smtClean="0">
              <a:solidFill>
                <a:srgbClr val="000000"/>
              </a:solidFill>
              <a:latin typeface="Cambria"/>
            </a:endParaRPr>
          </a:p>
          <a:p>
            <a:pPr algn="just"/>
            <a:r>
              <a:rPr lang="cs-CZ" sz="2400" b="0" dirty="0" smtClean="0">
                <a:solidFill>
                  <a:srgbClr val="000000"/>
                </a:solidFill>
                <a:latin typeface="Cambria"/>
              </a:rPr>
              <a:t>a nesrozumitelnost důvodu</a:t>
            </a:r>
            <a:r>
              <a:rPr lang="cs-CZ" sz="2400" b="0" dirty="0">
                <a:solidFill>
                  <a:srgbClr val="000000"/>
                </a:solidFill>
                <a:latin typeface="Cambria"/>
              </a:rPr>
              <a:t>, proč </a:t>
            </a:r>
            <a:r>
              <a:rPr lang="cs-CZ" sz="2400" dirty="0">
                <a:solidFill>
                  <a:srgbClr val="000000"/>
                </a:solidFill>
                <a:latin typeface="Cambria"/>
              </a:rPr>
              <a:t>určité služby jsou zpoplatněny a jiné nikoli</a:t>
            </a:r>
            <a:r>
              <a:rPr lang="cs-CZ" sz="2400" b="0" dirty="0">
                <a:solidFill>
                  <a:srgbClr val="000000"/>
                </a:solidFill>
                <a:latin typeface="Cambria"/>
              </a:rPr>
              <a:t>. </a:t>
            </a: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Nejasná pravidla </a:t>
            </a:r>
            <a:r>
              <a:rPr lang="cs-CZ" dirty="0"/>
              <a:t>- </a:t>
            </a:r>
            <a:r>
              <a:rPr lang="cs-CZ" dirty="0" smtClean="0"/>
              <a:t>nesrozumitelnost snižuje </a:t>
            </a:r>
            <a:r>
              <a:rPr lang="cs-CZ" dirty="0"/>
              <a:t>dostupnost péče. </a:t>
            </a:r>
          </a:p>
        </p:txBody>
      </p:sp>
    </p:spTree>
    <p:extLst>
      <p:ext uri="{BB962C8B-B14F-4D97-AF65-F5344CB8AC3E}">
        <p14:creationId xmlns:p14="http://schemas.microsoft.com/office/powerpoint/2010/main" val="3119109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0" dirty="0">
                <a:solidFill>
                  <a:srgbClr val="000000"/>
                </a:solidFill>
                <a:latin typeface="Cambria"/>
              </a:rPr>
              <a:t>Výkony kategorizované </a:t>
            </a:r>
            <a:r>
              <a:rPr lang="cs-CZ" dirty="0">
                <a:solidFill>
                  <a:srgbClr val="000000"/>
                </a:solidFill>
                <a:latin typeface="Cambria"/>
              </a:rPr>
              <a:t>jako zdravotnické může vykonávat pouze zdravotník</a:t>
            </a:r>
            <a:r>
              <a:rPr lang="cs-CZ" b="0" dirty="0">
                <a:solidFill>
                  <a:srgbClr val="000000"/>
                </a:solidFill>
                <a:latin typeface="Cambria"/>
              </a:rPr>
              <a:t>. V pobytové sociální službě mohou být tyto potřeby pro klienty zajišťovány dvěma způsoby – jednak zaměstnáním zdravotní sestry odbornosti 913 (všeobecná sestra v sociálních službách) nebo nasmlouváním poskytování domácí zdravotní péče (odbornost 925) klientům využívajícím danou službu. V praxi je však velmi obtížné zdravotní péči těmito způsoby dostatečně zajistit.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Zajištění zdravotní péče v pobytových službách sociální</a:t>
            </a:r>
          </a:p>
        </p:txBody>
      </p:sp>
    </p:spTree>
    <p:extLst>
      <p:ext uri="{BB962C8B-B14F-4D97-AF65-F5344CB8AC3E}">
        <p14:creationId xmlns:p14="http://schemas.microsoft.com/office/powerpoint/2010/main" val="1825172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4300" y="1690255"/>
            <a:ext cx="8775700" cy="4768602"/>
          </a:xfrm>
        </p:spPr>
        <p:txBody>
          <a:bodyPr/>
          <a:lstStyle/>
          <a:p>
            <a:pPr algn="just"/>
            <a:r>
              <a:rPr lang="cs-CZ" dirty="0">
                <a:solidFill>
                  <a:srgbClr val="000000"/>
                </a:solidFill>
                <a:latin typeface="Cambria"/>
              </a:rPr>
              <a:t>Zdravotní sestra </a:t>
            </a:r>
            <a:r>
              <a:rPr lang="cs-CZ" b="0" dirty="0">
                <a:solidFill>
                  <a:srgbClr val="000000"/>
                </a:solidFill>
                <a:latin typeface="Cambria"/>
              </a:rPr>
              <a:t>zaměstnaná v pobytové sociální službě (913) má vykázané zdravotní úkony </a:t>
            </a:r>
            <a:r>
              <a:rPr lang="cs-CZ" b="0" dirty="0" smtClean="0">
                <a:solidFill>
                  <a:srgbClr val="000000"/>
                </a:solidFill>
                <a:latin typeface="Cambria"/>
              </a:rPr>
              <a:t>proplaceny</a:t>
            </a:r>
            <a:r>
              <a:rPr lang="cs-CZ" sz="1600" b="0" dirty="0" smtClean="0">
                <a:solidFill>
                  <a:srgbClr val="000000"/>
                </a:solidFill>
                <a:latin typeface="Cambria"/>
              </a:rPr>
              <a:t> </a:t>
            </a:r>
            <a:r>
              <a:rPr lang="cs-CZ" b="0" dirty="0">
                <a:solidFill>
                  <a:srgbClr val="000000"/>
                </a:solidFill>
                <a:latin typeface="Cambria"/>
              </a:rPr>
              <a:t>od zdravotní pojišťovny, </a:t>
            </a:r>
            <a:r>
              <a:rPr lang="cs-CZ" dirty="0">
                <a:solidFill>
                  <a:srgbClr val="000000"/>
                </a:solidFill>
                <a:latin typeface="Cambria"/>
              </a:rPr>
              <a:t>ostatní činnost</a:t>
            </a:r>
            <a:r>
              <a:rPr lang="cs-CZ" b="0" dirty="0">
                <a:solidFill>
                  <a:srgbClr val="000000"/>
                </a:solidFill>
                <a:latin typeface="Cambria"/>
              </a:rPr>
              <a:t>, kterou v rámci pracovní náplně vykonává, </a:t>
            </a:r>
            <a:r>
              <a:rPr lang="cs-CZ" dirty="0">
                <a:solidFill>
                  <a:srgbClr val="000000"/>
                </a:solidFill>
                <a:latin typeface="Cambria"/>
              </a:rPr>
              <a:t>musí však zaměstnavatel uhradit z jiných zdrojů </a:t>
            </a:r>
            <a:r>
              <a:rPr lang="cs-CZ" b="0" dirty="0">
                <a:solidFill>
                  <a:srgbClr val="000000"/>
                </a:solidFill>
                <a:latin typeface="Cambria"/>
              </a:rPr>
              <a:t>(poskytovatelé služeb uvádějí, že výnosy od zdravotních pojišťoven </a:t>
            </a:r>
            <a:r>
              <a:rPr lang="cs-CZ" dirty="0">
                <a:solidFill>
                  <a:srgbClr val="000000"/>
                </a:solidFill>
                <a:latin typeface="Cambria"/>
              </a:rPr>
              <a:t>pokryjí pouze 40–50% nákladů</a:t>
            </a:r>
            <a:r>
              <a:rPr lang="cs-CZ" b="0" dirty="0">
                <a:solidFill>
                  <a:srgbClr val="000000"/>
                </a:solidFill>
                <a:latin typeface="Cambria"/>
              </a:rPr>
              <a:t>). </a:t>
            </a:r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Proč tomu tak 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0144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cs-CZ" b="0" dirty="0">
                <a:solidFill>
                  <a:srgbClr val="000000"/>
                </a:solidFill>
                <a:latin typeface="Cambria"/>
              </a:rPr>
              <a:t>Do tohoto způsobu financování </a:t>
            </a:r>
            <a:r>
              <a:rPr lang="cs-CZ" dirty="0">
                <a:solidFill>
                  <a:srgbClr val="000000"/>
                </a:solidFill>
                <a:latin typeface="Cambria"/>
              </a:rPr>
              <a:t>vstupuje ještě tzv. regulace, uplatňovaná některými pojišťovnami</a:t>
            </a:r>
            <a:r>
              <a:rPr lang="cs-CZ" b="0" dirty="0">
                <a:solidFill>
                  <a:srgbClr val="000000"/>
                </a:solidFill>
                <a:latin typeface="Cambria"/>
              </a:rPr>
              <a:t>, </a:t>
            </a:r>
            <a:r>
              <a:rPr lang="cs-CZ" dirty="0">
                <a:solidFill>
                  <a:srgbClr val="000000"/>
                </a:solidFill>
                <a:latin typeface="Cambria"/>
              </a:rPr>
              <a:t>kdy neproplatí všechny vykázané výkony. </a:t>
            </a:r>
            <a:r>
              <a:rPr lang="cs-CZ" b="0" dirty="0">
                <a:solidFill>
                  <a:srgbClr val="000000"/>
                </a:solidFill>
                <a:latin typeface="Cambria"/>
              </a:rPr>
              <a:t>Poskytovatelé mají zkušenosti s </a:t>
            </a:r>
            <a:r>
              <a:rPr lang="cs-CZ" dirty="0">
                <a:solidFill>
                  <a:srgbClr val="000000"/>
                </a:solidFill>
                <a:latin typeface="Cambria"/>
              </a:rPr>
              <a:t>odlišnými přístupy pojišťoven </a:t>
            </a:r>
            <a:r>
              <a:rPr lang="cs-CZ" b="0" dirty="0">
                <a:solidFill>
                  <a:srgbClr val="000000"/>
                </a:solidFill>
                <a:latin typeface="Cambria"/>
              </a:rPr>
              <a:t>– např. za 60 pojištěnců Všeobecné zdravotní pojišťovny je uhrazeno za měsíc 190 tis. Kč a za 30 pojištěnců jiné zdravotní pojišťovny 300 tis. Kč (poskytnutá zdravotní péče je přitom v obdobném rozsahu).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Proč tomu tak 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7640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cs-CZ" dirty="0">
                <a:solidFill>
                  <a:srgbClr val="000000"/>
                </a:solidFill>
                <a:latin typeface="Cambria"/>
              </a:rPr>
              <a:t>Specifikem pracovní náplně </a:t>
            </a:r>
            <a:r>
              <a:rPr lang="cs-CZ" b="0" dirty="0">
                <a:solidFill>
                  <a:srgbClr val="000000"/>
                </a:solidFill>
                <a:latin typeface="Cambria"/>
              </a:rPr>
              <a:t>zdravotní sestry v sociálním zařízení </a:t>
            </a:r>
            <a:r>
              <a:rPr lang="cs-CZ" dirty="0">
                <a:solidFill>
                  <a:srgbClr val="000000"/>
                </a:solidFill>
                <a:latin typeface="Cambria"/>
              </a:rPr>
              <a:t>jsou vysoké nároky na rozhodování a orientaci v nových a složitých situacích</a:t>
            </a:r>
            <a:r>
              <a:rPr lang="cs-CZ" b="0" dirty="0">
                <a:solidFill>
                  <a:srgbClr val="000000"/>
                </a:solidFill>
                <a:latin typeface="Cambria"/>
              </a:rPr>
              <a:t>, péči je nutno poskytovat ve stejné kvalitě, jako je tomu ve zdravotnických zařízeních, avšak bez opory lékařských autorit přímo v zařízení. Lékaři indikují výkony jako autorita dané pobytové službě vnější, sestra má zároveň zodpovědnost za předávání informací o klientovi lékaři.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Proč tomu tak 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1534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330036"/>
            <a:ext cx="8229600" cy="5128821"/>
          </a:xfrm>
        </p:spPr>
        <p:txBody>
          <a:bodyPr/>
          <a:lstStyle/>
          <a:p>
            <a:pPr algn="just"/>
            <a:r>
              <a:rPr lang="cs-CZ" dirty="0" smtClean="0">
                <a:solidFill>
                  <a:srgbClr val="000000"/>
                </a:solidFill>
                <a:latin typeface="Cambria"/>
              </a:rPr>
              <a:t>Pokud </a:t>
            </a:r>
            <a:r>
              <a:rPr lang="cs-CZ" dirty="0">
                <a:solidFill>
                  <a:srgbClr val="000000"/>
                </a:solidFill>
                <a:latin typeface="Cambria"/>
              </a:rPr>
              <a:t>služba nemá zaměstnánu zdravotní sestru a do služby dochází sestra domácí péče</a:t>
            </a:r>
            <a:r>
              <a:rPr lang="cs-CZ" b="0" dirty="0">
                <a:solidFill>
                  <a:srgbClr val="000000"/>
                </a:solidFill>
                <a:latin typeface="Cambria"/>
              </a:rPr>
              <a:t>, péče je poskytnuta pouze v rozsahu výkonů proplacených pojišťovnou, tedy obecně v rozsahu výrazně menším. </a:t>
            </a:r>
            <a:endParaRPr lang="cs-CZ" b="0" dirty="0" smtClean="0">
              <a:solidFill>
                <a:srgbClr val="000000"/>
              </a:solidFill>
              <a:latin typeface="Cambria"/>
            </a:endParaRPr>
          </a:p>
          <a:p>
            <a:pPr algn="just"/>
            <a:r>
              <a:rPr lang="cs-CZ" b="0" dirty="0" smtClean="0">
                <a:solidFill>
                  <a:srgbClr val="000000"/>
                </a:solidFill>
                <a:latin typeface="Cambria"/>
              </a:rPr>
              <a:t>Tak </a:t>
            </a:r>
            <a:r>
              <a:rPr lang="cs-CZ" b="0" dirty="0">
                <a:solidFill>
                  <a:srgbClr val="000000"/>
                </a:solidFill>
                <a:latin typeface="Cambria"/>
              </a:rPr>
              <a:t>se může stát, že </a:t>
            </a:r>
            <a:r>
              <a:rPr lang="cs-CZ" dirty="0">
                <a:solidFill>
                  <a:srgbClr val="000000"/>
                </a:solidFill>
                <a:latin typeface="Cambria"/>
              </a:rPr>
              <a:t>osobám se srovnatelnou potřebou</a:t>
            </a:r>
            <a:r>
              <a:rPr lang="cs-CZ" b="0" dirty="0">
                <a:solidFill>
                  <a:srgbClr val="000000"/>
                </a:solidFill>
                <a:latin typeface="Cambria"/>
              </a:rPr>
              <a:t> je v různých pobytových službách poskytnut </a:t>
            </a:r>
            <a:r>
              <a:rPr lang="cs-CZ" dirty="0">
                <a:solidFill>
                  <a:srgbClr val="000000"/>
                </a:solidFill>
                <a:latin typeface="Cambria"/>
              </a:rPr>
              <a:t>odlišný rozsah péče</a:t>
            </a:r>
            <a:r>
              <a:rPr lang="cs-CZ" b="0" dirty="0">
                <a:solidFill>
                  <a:srgbClr val="000000"/>
                </a:solidFill>
                <a:latin typeface="Cambria"/>
              </a:rPr>
              <a:t>. </a:t>
            </a:r>
            <a:endParaRPr lang="cs-CZ" b="0" dirty="0" smtClean="0">
              <a:solidFill>
                <a:srgbClr val="000000"/>
              </a:solidFill>
              <a:latin typeface="Cambria"/>
            </a:endParaRPr>
          </a:p>
          <a:p>
            <a:pPr algn="just"/>
            <a:r>
              <a:rPr lang="cs-CZ" b="0" dirty="0" smtClean="0">
                <a:solidFill>
                  <a:srgbClr val="000000"/>
                </a:solidFill>
                <a:latin typeface="Cambria"/>
              </a:rPr>
              <a:t>Menší </a:t>
            </a:r>
            <a:r>
              <a:rPr lang="cs-CZ" b="0" dirty="0">
                <a:solidFill>
                  <a:srgbClr val="000000"/>
                </a:solidFill>
                <a:latin typeface="Cambria"/>
              </a:rPr>
              <a:t>pobytové služby péče mají v praxi problém zajistit nepřetržitou přítomnost zdravotní sestry (nebo </a:t>
            </a:r>
            <a:r>
              <a:rPr lang="cs-CZ" b="0" dirty="0" smtClean="0">
                <a:solidFill>
                  <a:srgbClr val="000000"/>
                </a:solidFill>
                <a:latin typeface="Cambria"/>
              </a:rPr>
              <a:t>její dostupnost </a:t>
            </a:r>
            <a:r>
              <a:rPr lang="cs-CZ" b="0" dirty="0">
                <a:solidFill>
                  <a:srgbClr val="000000"/>
                </a:solidFill>
                <a:latin typeface="Cambria"/>
              </a:rPr>
              <a:t>„na telefonu“), zejména ve večerních a nočních hodinách.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Proč tomu tak 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8320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233056"/>
            <a:ext cx="8229600" cy="5225802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rgbClr val="000000"/>
                </a:solidFill>
                <a:latin typeface="Cambria"/>
              </a:rPr>
              <a:t>Klienti</a:t>
            </a:r>
            <a:r>
              <a:rPr lang="cs-CZ" dirty="0">
                <a:solidFill>
                  <a:srgbClr val="000000"/>
                </a:solidFill>
                <a:latin typeface="Cambria"/>
              </a:rPr>
              <a:t>, kteří potřebují například tyto zdravotní </a:t>
            </a:r>
            <a:r>
              <a:rPr lang="cs-CZ" dirty="0" smtClean="0">
                <a:solidFill>
                  <a:srgbClr val="000000"/>
                </a:solidFill>
                <a:latin typeface="Cambria"/>
              </a:rPr>
              <a:t>výkony:</a:t>
            </a:r>
          </a:p>
          <a:p>
            <a:r>
              <a:rPr lang="cs-CZ" b="0" dirty="0">
                <a:solidFill>
                  <a:srgbClr val="000000"/>
                </a:solidFill>
                <a:latin typeface="Cambria"/>
              </a:rPr>
              <a:t>podávání stravy do </a:t>
            </a:r>
            <a:r>
              <a:rPr lang="cs-CZ" b="0" dirty="0" err="1" smtClean="0">
                <a:solidFill>
                  <a:srgbClr val="000000"/>
                </a:solidFill>
                <a:latin typeface="Cambria"/>
              </a:rPr>
              <a:t>PEGu</a:t>
            </a:r>
            <a:endParaRPr lang="cs-CZ" b="0" dirty="0">
              <a:solidFill>
                <a:srgbClr val="000000"/>
              </a:solidFill>
              <a:latin typeface="Cambria"/>
            </a:endParaRPr>
          </a:p>
          <a:p>
            <a:r>
              <a:rPr lang="cs-CZ" b="0" dirty="0" smtClean="0">
                <a:solidFill>
                  <a:srgbClr val="000000"/>
                </a:solidFill>
                <a:latin typeface="Cambria"/>
              </a:rPr>
              <a:t>výměna </a:t>
            </a:r>
            <a:r>
              <a:rPr lang="cs-CZ" b="0" dirty="0">
                <a:solidFill>
                  <a:srgbClr val="000000"/>
                </a:solidFill>
                <a:latin typeface="Cambria"/>
              </a:rPr>
              <a:t>sáčků u </a:t>
            </a:r>
            <a:r>
              <a:rPr lang="cs-CZ" b="0" dirty="0" err="1" smtClean="0">
                <a:solidFill>
                  <a:srgbClr val="000000"/>
                </a:solidFill>
                <a:latin typeface="Cambria"/>
              </a:rPr>
              <a:t>stomií</a:t>
            </a:r>
            <a:endParaRPr lang="cs-CZ" b="0" dirty="0">
              <a:solidFill>
                <a:srgbClr val="000000"/>
              </a:solidFill>
              <a:latin typeface="Cambria"/>
            </a:endParaRPr>
          </a:p>
          <a:p>
            <a:r>
              <a:rPr lang="cs-CZ" b="0" dirty="0" smtClean="0">
                <a:solidFill>
                  <a:srgbClr val="000000"/>
                </a:solidFill>
                <a:latin typeface="Cambria"/>
              </a:rPr>
              <a:t>nastavení </a:t>
            </a:r>
            <a:r>
              <a:rPr lang="cs-CZ" b="0" dirty="0">
                <a:solidFill>
                  <a:srgbClr val="000000"/>
                </a:solidFill>
                <a:latin typeface="Cambria"/>
              </a:rPr>
              <a:t>jednotek do inzulínového pera a aplikace </a:t>
            </a:r>
            <a:r>
              <a:rPr lang="cs-CZ" b="0" dirty="0" smtClean="0">
                <a:solidFill>
                  <a:srgbClr val="000000"/>
                </a:solidFill>
                <a:latin typeface="Cambria"/>
              </a:rPr>
              <a:t>inzulínu</a:t>
            </a:r>
          </a:p>
          <a:p>
            <a:r>
              <a:rPr lang="cs-CZ" b="0" dirty="0" smtClean="0">
                <a:solidFill>
                  <a:srgbClr val="000000"/>
                </a:solidFill>
                <a:latin typeface="Cambria"/>
              </a:rPr>
              <a:t>měření </a:t>
            </a:r>
            <a:r>
              <a:rPr lang="cs-CZ" b="0" dirty="0">
                <a:solidFill>
                  <a:srgbClr val="000000"/>
                </a:solidFill>
                <a:latin typeface="Cambria"/>
              </a:rPr>
              <a:t>glykemie, měření krevního </a:t>
            </a:r>
            <a:r>
              <a:rPr lang="cs-CZ" b="0" dirty="0" smtClean="0">
                <a:solidFill>
                  <a:srgbClr val="000000"/>
                </a:solidFill>
                <a:latin typeface="Cambria"/>
              </a:rPr>
              <a:t>tlaku</a:t>
            </a:r>
          </a:p>
          <a:p>
            <a:r>
              <a:rPr lang="cs-CZ" b="0" dirty="0" smtClean="0">
                <a:solidFill>
                  <a:srgbClr val="000000"/>
                </a:solidFill>
                <a:latin typeface="Cambria"/>
              </a:rPr>
              <a:t>aplikace </a:t>
            </a:r>
            <a:r>
              <a:rPr lang="cs-CZ" b="0" dirty="0">
                <a:solidFill>
                  <a:srgbClr val="000000"/>
                </a:solidFill>
                <a:latin typeface="Cambria"/>
              </a:rPr>
              <a:t>čípku, podávání léků do úst, ale i dohled nad užíváním </a:t>
            </a:r>
            <a:r>
              <a:rPr lang="cs-CZ" b="0" dirty="0" smtClean="0">
                <a:solidFill>
                  <a:srgbClr val="000000"/>
                </a:solidFill>
                <a:latin typeface="Cambria"/>
              </a:rPr>
              <a:t>léků</a:t>
            </a:r>
          </a:p>
          <a:p>
            <a:r>
              <a:rPr lang="cs-CZ" b="0" dirty="0" smtClean="0">
                <a:solidFill>
                  <a:srgbClr val="000000"/>
                </a:solidFill>
                <a:latin typeface="Cambria"/>
              </a:rPr>
              <a:t>bandážování </a:t>
            </a:r>
            <a:r>
              <a:rPr lang="cs-CZ" b="0" dirty="0">
                <a:solidFill>
                  <a:srgbClr val="000000"/>
                </a:solidFill>
                <a:latin typeface="Cambria"/>
              </a:rPr>
              <a:t>nohou</a:t>
            </a:r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Kdo potřebuje zdravotní péči v sociálních službách?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35827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AF0817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904071B10437E40993562DB5F643F32" ma:contentTypeVersion="10" ma:contentTypeDescription="Vytvoří nový dokument" ma:contentTypeScope="" ma:versionID="66a718665b0ff617fb281f0f1ce8c1ff">
  <xsd:schema xmlns:xsd="http://www.w3.org/2001/XMLSchema" xmlns:xs="http://www.w3.org/2001/XMLSchema" xmlns:p="http://schemas.microsoft.com/office/2006/metadata/properties" xmlns:ns3="a1f47e2f-616c-4d70-a941-c6dfaeb5aa52" xmlns:ns4="8b9d05db-da04-4207-8e14-61c349694b61" targetNamespace="http://schemas.microsoft.com/office/2006/metadata/properties" ma:root="true" ma:fieldsID="80d467d1484d1ace6c59c95d6a3bff53" ns3:_="" ns4:_="">
    <xsd:import namespace="a1f47e2f-616c-4d70-a941-c6dfaeb5aa52"/>
    <xsd:import namespace="8b9d05db-da04-4207-8e14-61c349694b6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f47e2f-616c-4d70-a941-c6dfaeb5aa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9d05db-da04-4207-8e14-61c349694b61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CDF1E7E-AE4A-4DF0-A898-8F13313C862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81468ED-5E84-4B66-95FD-4814D60DC212}">
  <ds:schemaRefs>
    <ds:schemaRef ds:uri="http://purl.org/dc/elements/1.1/"/>
    <ds:schemaRef ds:uri="http://schemas.microsoft.com/office/2006/metadata/properties"/>
    <ds:schemaRef ds:uri="a1f47e2f-616c-4d70-a941-c6dfaeb5aa52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8b9d05db-da04-4207-8e14-61c349694b61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5D09268-F8E0-4BBE-B8CE-4F0D843141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f47e2f-616c-4d70-a941-c6dfaeb5aa52"/>
    <ds:schemaRef ds:uri="8b9d05db-da04-4207-8e14-61c349694b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626</TotalTime>
  <Words>1436</Words>
  <Application>Microsoft Office PowerPoint</Application>
  <PresentationFormat>Předvádění na obrazovce (4:3)</PresentationFormat>
  <Paragraphs>79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 Office</vt:lpstr>
      <vt:lpstr> Přístupnost dlouhodobé péče a léčby </vt:lpstr>
      <vt:lpstr>  Advokační činnosti Charity  </vt:lpstr>
      <vt:lpstr>Nejasná pravidla - nesrozumitelnost snižuje dostupnost péče. </vt:lpstr>
      <vt:lpstr>Zajištění zdravotní péče v pobytových službách sociální</vt:lpstr>
      <vt:lpstr>Proč tomu tak je</vt:lpstr>
      <vt:lpstr>Proč tomu tak je</vt:lpstr>
      <vt:lpstr>Proč tomu tak je</vt:lpstr>
      <vt:lpstr>Proč tomu tak je</vt:lpstr>
      <vt:lpstr>Kdo potřebuje zdravotní péči v sociálních službách?</vt:lpstr>
      <vt:lpstr>Kdo potřebuje zdravotní péči v sociálních službách?</vt:lpstr>
      <vt:lpstr>Nesnáze při zajišťování zdravotních úkonů</vt:lpstr>
      <vt:lpstr>Nesnáze při zajišťování zdravotních úkonů</vt:lpstr>
      <vt:lpstr>Nesnáze při zajišťování zdravotních úkonů</vt:lpstr>
      <vt:lpstr>Pokud by zdravotní úkony nebyly poskytovány v souladu s legislativou</vt:lpstr>
      <vt:lpstr>Situace v terénních a ambulantních službách</vt:lpstr>
      <vt:lpstr>Poskytovatelé pečovatelské služby narážejí např. na následující situace </vt:lpstr>
      <vt:lpstr>Poskytovatelé pečovatelské služby narážejí např. na následující situace </vt:lpstr>
      <vt:lpstr>Jak je tomu u ambulantních služeb</vt:lpstr>
      <vt:lpstr>Rizika plynoucí z tohoto stavu</vt:lpstr>
      <vt:lpstr>Rizika plynoucí z tohoto stavu</vt:lpstr>
      <vt:lpstr>Rizika plynoucí z tohoto stavu</vt:lpstr>
      <vt:lpstr>Prezentace aplikace PowerPoint</vt:lpstr>
      <vt:lpstr>    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Zkušenosti Charity ČR s odstraňováním chudoby a sociálního vyloučení</dc:title>
  <dc:creator>Jiří  Vraspír</dc:creator>
  <cp:lastModifiedBy>Iva Kuchyňková</cp:lastModifiedBy>
  <cp:revision>641</cp:revision>
  <dcterms:created xsi:type="dcterms:W3CDTF">2019-11-15T18:13:57Z</dcterms:created>
  <dcterms:modified xsi:type="dcterms:W3CDTF">2020-02-26T06:27:29Z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0x0101004904071B10437E40993562DB5F643F32</vt:lpwstr>
  </property>
</Properties>
</file>