
<file path=[Content_Types].xml><?xml version="1.0" encoding="utf-8"?>
<Types xmlns="http://schemas.openxmlformats.org/package/2006/content-types">
  <Override PartName="/ppt/charts/colors38.xml" ContentType="application/vnd.ms-office.chartcolorstyl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charts/colors56.xml" ContentType="application/vnd.ms-office.chartcolorstyle+xml"/>
  <Override PartName="/ppt/charts/style40.xml" ContentType="application/vnd.ms-office.chartstyle+xml"/>
  <Override PartName="/ppt/charts/style22.xml" ContentType="application/vnd.ms-office.chart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olors45.xml" ContentType="application/vnd.ms-office.chartcolorstyl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olors41.xml" ContentType="application/vnd.ms-office.chartcolorstyle+xml"/>
  <Override PartName="/ppt/charts/colors23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style58.xml" ContentType="application/vnd.ms-office.chartstyle+xml"/>
  <Override PartName="/ppt/charts/style9.xml" ContentType="application/vnd.ms-office.chartstyle+xml"/>
  <Override PartName="/ppt/charts/style7.xml" ContentType="application/vnd.ms-office.chart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charts/style56.xml" ContentType="application/vnd.ms-office.chartstyle+xml"/>
  <Override PartName="/ppt/charts/style47.xml" ContentType="application/vnd.ms-office.chartstyle+xml"/>
  <Override PartName="/ppt/charts/style38.xml" ContentType="application/vnd.ms-office.chart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ppt/charts/style54.xml" ContentType="application/vnd.ms-office.chartstyle+xml"/>
  <Override PartName="/ppt/charts/style45.xml" ContentType="application/vnd.ms-office.chartstyle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charts/style43.xml" ContentType="application/vnd.ms-office.chartstyle+xml"/>
  <Override PartName="/ppt/charts/colors39.xml" ContentType="application/vnd.ms-office.chartcolorstyle+xml"/>
  <Override PartName="/ppt/charts/style32.xml" ContentType="application/vnd.ms-office.chartstyle+xml"/>
  <Override PartName="/ppt/charts/style23.xml" ContentType="application/vnd.ms-office.chartstyle+xml"/>
  <Override PartName="/ppt/charts/colors9.xml" ContentType="application/vnd.ms-office.chartcolorstyle+xml"/>
  <Override PartName="/ppt/charts/colors57.xml" ContentType="application/vnd.ms-office.chartcolorstyle+xml"/>
  <Override PartName="/ppt/charts/colors48.xml" ContentType="application/vnd.ms-office.chartcolor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style41.xml" ContentType="application/vnd.ms-office.chartstyle+xml"/>
  <Override PartName="/ppt/charts/colors7.xml" ContentType="application/vnd.ms-office.chartcolorstyle+xml"/>
  <Override PartName="/ppt/charts/colors55.xml" ContentType="application/vnd.ms-office.chartcolorstyle+xml"/>
  <Override PartName="/ppt/charts/colors46.xml" ContentType="application/vnd.ms-office.chartcolor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Default Extension="jpeg" ContentType="image/jpeg"/>
  <Override PartName="/ppt/charts/colors44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charts/colors42.xml" ContentType="application/vnd.ms-office.chartcolorstyle+xml"/>
  <Override PartName="/ppt/charts/colors24.xml" ContentType="application/vnd.ms-office.chartcolorstyle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olors40.xml" ContentType="application/vnd.ms-office.chartcolorstyle+xml"/>
  <Override PartName="/ppt/charts/colors31.xml" ContentType="application/vnd.ms-office.chartcolorstyle+xml"/>
  <Override PartName="/ppt/charts/colors22.xml" ContentType="application/vnd.ms-office.chartcolorstyle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style8.xml" ContentType="application/vnd.ms-office.chartstyle+xml"/>
  <Override PartName="/ppt/charts/style39.xml" ContentType="application/vnd.ms-office.chartstyle+xml"/>
  <Override PartName="/ppt/charts/style48.xml" ContentType="application/vnd.ms-office.chartstyle+xml"/>
  <Override PartName="/ppt/charts/chart4.xml" ContentType="application/vnd.openxmlformats-officedocument.drawingml.chart+xml"/>
  <Override PartName="/ppt/charts/style57.xml" ContentType="application/vnd.ms-office.chartstyle+xml"/>
  <Override PartName="/ppt/charts/style55.xml" ContentType="application/vnd.ms-office.chartstyle+xml"/>
  <Override PartName="/ppt/charts/style46.xml" ContentType="application/vnd.ms-office.chartstyl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charts/style44.xml" ContentType="application/vnd.ms-office.chartstyle+xml"/>
  <Override PartName="/ppt/slides/slide6.xml" ContentType="application/vnd.openxmlformats-officedocument.presentationml.slide+xml"/>
  <Override PartName="/ppt/charts/colors8.xml" ContentType="application/vnd.ms-office.chartcolorstyle+xml"/>
  <Override PartName="/ppt/charts/colors58.xml" ContentType="application/vnd.ms-office.chartcolorstyle+xml"/>
  <Override PartName="/ppt/charts/style42.xml" ContentType="application/vnd.ms-office.chartstyle+xml"/>
  <Override PartName="/ppt/charts/style24.xml" ContentType="application/vnd.ms-office.chartstyl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olors47.xml" ContentType="application/vnd.ms-office.chartcolorstyle+xml"/>
  <Override PartName="/ppt/charts/style31.xml" ContentType="application/vnd.ms-office.chart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charts/colors54.xml" ContentType="application/vnd.ms-office.chartcolorstyle+xml"/>
  <Default Extension="rels" ContentType="application/vnd.openxmlformats-package.relationships+xml"/>
  <Override PartName="/ppt/charts/chart15.xml" ContentType="application/vnd.openxmlformats-officedocument.drawingml.chart+xml"/>
  <Override PartName="/ppt/charts/colors43.xml" ContentType="application/vnd.ms-office.chartcolorstyle+xml"/>
  <Override PartName="/ppt/charts/colors3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 autoCompressPictures="0">
  <p:sldMasterIdLst>
    <p:sldMasterId id="2147483648" r:id="rId3"/>
  </p:sldMasterIdLst>
  <p:notesMasterIdLst>
    <p:notesMasterId r:id="rId24"/>
  </p:notesMasterIdLst>
  <p:sldIdLst>
    <p:sldId id="261" r:id="rId4"/>
    <p:sldId id="257" r:id="rId5"/>
    <p:sldId id="296" r:id="rId6"/>
    <p:sldId id="298" r:id="rId7"/>
    <p:sldId id="299" r:id="rId8"/>
    <p:sldId id="277" r:id="rId9"/>
    <p:sldId id="300" r:id="rId10"/>
    <p:sldId id="289" r:id="rId11"/>
    <p:sldId id="301" r:id="rId12"/>
    <p:sldId id="271" r:id="rId13"/>
    <p:sldId id="290" r:id="rId14"/>
    <p:sldId id="302" r:id="rId15"/>
    <p:sldId id="292" r:id="rId16"/>
    <p:sldId id="303" r:id="rId17"/>
    <p:sldId id="297" r:id="rId18"/>
    <p:sldId id="283" r:id="rId19"/>
    <p:sldId id="285" r:id="rId20"/>
    <p:sldId id="304" r:id="rId21"/>
    <p:sldId id="305" r:id="rId22"/>
    <p:sldId id="306" r:id="rId2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ヒラギノ角ゴ Pro W3" pitchFamily="12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7C4"/>
    <a:srgbClr val="4F81BD"/>
    <a:srgbClr val="AF0817"/>
    <a:srgbClr val="AF0F0A"/>
    <a:srgbClr val="009CE2"/>
    <a:srgbClr val="E9BF0A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9" autoAdjust="0"/>
    <p:restoredTop sz="95387" autoAdjust="0"/>
  </p:normalViewPr>
  <p:slideViewPr>
    <p:cSldViewPr snapToGrid="0" snapToObjects="1">
      <p:cViewPr varScale="1">
        <p:scale>
          <a:sx n="73" d="100"/>
          <a:sy n="73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31.xml"/><Relationship Id="rId2" Type="http://schemas.microsoft.com/office/2011/relationships/chartColorStyle" Target="colors31.xml"/><Relationship Id="rId1" Type="http://schemas.openxmlformats.org/officeDocument/2006/relationships/package" Target="../embeddings/List_aplikace_Microsoft_Office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List_aplikace_Microsoft_Office_Excel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List_aplikace_Microsoft_Office_Excel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44.xml"/><Relationship Id="rId2" Type="http://schemas.microsoft.com/office/2011/relationships/chartColorStyle" Target="colors44.xml"/><Relationship Id="rId1" Type="http://schemas.openxmlformats.org/officeDocument/2006/relationships/package" Target="../embeddings/List_aplikace_Microsoft_Office_Excel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45.xml"/><Relationship Id="rId2" Type="http://schemas.microsoft.com/office/2011/relationships/chartColorStyle" Target="colors45.xml"/><Relationship Id="rId1" Type="http://schemas.openxmlformats.org/officeDocument/2006/relationships/package" Target="../embeddings/List_aplikace_Microsoft_Office_Excel13.xlsx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46.xml"/><Relationship Id="rId2" Type="http://schemas.microsoft.com/office/2011/relationships/chartColorStyle" Target="colors46.xml"/><Relationship Id="rId1" Type="http://schemas.openxmlformats.org/officeDocument/2006/relationships/package" Target="../embeddings/List_aplikace_Microsoft_Office_Excel14.xlsx"/></Relationships>
</file>

<file path=ppt/charts/_rels/chart15.xml.rels><?xml version="1.0" encoding="UTF-8" standalone="yes"?>
<Relationships xmlns="http://schemas.openxmlformats.org/package/2006/relationships"><Relationship Id="rId3" Type="http://schemas.microsoft.com/office/2011/relationships/chartStyle" Target="style47.xml"/><Relationship Id="rId2" Type="http://schemas.microsoft.com/office/2011/relationships/chartColorStyle" Target="colors47.xml"/><Relationship Id="rId1" Type="http://schemas.openxmlformats.org/officeDocument/2006/relationships/package" Target="../embeddings/List_aplikace_Microsoft_Office_Excel15.xlsx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48.xml"/><Relationship Id="rId2" Type="http://schemas.microsoft.com/office/2011/relationships/chartColorStyle" Target="colors48.xml"/><Relationship Id="rId1" Type="http://schemas.openxmlformats.org/officeDocument/2006/relationships/package" Target="../embeddings/List_aplikace_Microsoft_Office_Excel16.xlsx"/></Relationships>
</file>

<file path=ppt/charts/_rels/chart17.xml.rels><?xml version="1.0" encoding="UTF-8" standalone="yes"?>
<Relationships xmlns="http://schemas.openxmlformats.org/package/2006/relationships"><Relationship Id="rId3" Type="http://schemas.microsoft.com/office/2011/relationships/chartStyle" Target="style54.xml"/><Relationship Id="rId2" Type="http://schemas.microsoft.com/office/2011/relationships/chartColorStyle" Target="colors54.xml"/><Relationship Id="rId1" Type="http://schemas.openxmlformats.org/officeDocument/2006/relationships/package" Target="../embeddings/List_aplikace_Microsoft_Office_Excel17.xlsx"/></Relationships>
</file>

<file path=ppt/charts/_rels/chart18.xml.rels><?xml version="1.0" encoding="UTF-8" standalone="yes"?>
<Relationships xmlns="http://schemas.openxmlformats.org/package/2006/relationships"><Relationship Id="rId3" Type="http://schemas.microsoft.com/office/2011/relationships/chartStyle" Target="style55.xml"/><Relationship Id="rId2" Type="http://schemas.microsoft.com/office/2011/relationships/chartColorStyle" Target="colors55.xml"/><Relationship Id="rId1" Type="http://schemas.openxmlformats.org/officeDocument/2006/relationships/package" Target="../embeddings/List_aplikace_Microsoft_Office_Excel18.xlsx"/></Relationships>
</file>

<file path=ppt/charts/_rels/chart19.xml.rels><?xml version="1.0" encoding="UTF-8" standalone="yes"?>
<Relationships xmlns="http://schemas.openxmlformats.org/package/2006/relationships"><Relationship Id="rId3" Type="http://schemas.microsoft.com/office/2011/relationships/chartStyle" Target="style56.xml"/><Relationship Id="rId2" Type="http://schemas.microsoft.com/office/2011/relationships/chartColorStyle" Target="colors56.xml"/><Relationship Id="rId1" Type="http://schemas.openxmlformats.org/officeDocument/2006/relationships/package" Target="../embeddings/List_aplikace_Microsoft_Office_Excel19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32.xml"/><Relationship Id="rId2" Type="http://schemas.microsoft.com/office/2011/relationships/chartColorStyle" Target="colors32.xml"/><Relationship Id="rId1" Type="http://schemas.openxmlformats.org/officeDocument/2006/relationships/package" Target="../embeddings/List_aplikace_Microsoft_Office_Excel2.xlsx"/></Relationships>
</file>

<file path=ppt/charts/_rels/chart20.xml.rels><?xml version="1.0" encoding="UTF-8" standalone="yes"?>
<Relationships xmlns="http://schemas.openxmlformats.org/package/2006/relationships"><Relationship Id="rId3" Type="http://schemas.microsoft.com/office/2011/relationships/chartStyle" Target="style57.xml"/><Relationship Id="rId2" Type="http://schemas.microsoft.com/office/2011/relationships/chartColorStyle" Target="colors57.xml"/><Relationship Id="rId1" Type="http://schemas.openxmlformats.org/officeDocument/2006/relationships/package" Target="../embeddings/List_aplikace_Microsoft_Office_Excel20.xlsx"/></Relationships>
</file>

<file path=ppt/charts/_rels/chart21.xml.rels><?xml version="1.0" encoding="UTF-8" standalone="yes"?>
<Relationships xmlns="http://schemas.openxmlformats.org/package/2006/relationships"><Relationship Id="rId3" Type="http://schemas.microsoft.com/office/2011/relationships/chartStyle" Target="style58.xml"/><Relationship Id="rId2" Type="http://schemas.microsoft.com/office/2011/relationships/chartColorStyle" Target="colors58.xml"/><Relationship Id="rId1" Type="http://schemas.openxmlformats.org/officeDocument/2006/relationships/package" Target="../embeddings/List_aplikace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2.xlsx"/></Relationships>
</file>

<file path=ppt/charts/_rels/chart23.xml.rels><?xml version="1.0" encoding="UTF-8" standalone="yes"?>
<Relationships xmlns="http://schemas.openxmlformats.org/package/2006/relationships"><Relationship Id="rId3" Type="http://schemas.microsoft.com/office/2011/relationships/chartStyle" Target="style22.xml"/><Relationship Id="rId2" Type="http://schemas.microsoft.com/office/2011/relationships/chartColorStyle" Target="colors22.xml"/><Relationship Id="rId1" Type="http://schemas.openxmlformats.org/officeDocument/2006/relationships/package" Target="../embeddings/List_aplikace_Microsoft_Office_Excel23.xlsx"/></Relationships>
</file>

<file path=ppt/charts/_rels/chart24.xml.rels><?xml version="1.0" encoding="UTF-8" standalone="yes"?>
<Relationships xmlns="http://schemas.openxmlformats.org/package/2006/relationships"><Relationship Id="rId3" Type="http://schemas.microsoft.com/office/2011/relationships/chartStyle" Target="style23.xml"/><Relationship Id="rId2" Type="http://schemas.microsoft.com/office/2011/relationships/chartColorStyle" Target="colors23.xml"/><Relationship Id="rId1" Type="http://schemas.openxmlformats.org/officeDocument/2006/relationships/package" Target="../embeddings/List_aplikace_Microsoft_Office_Excel24.xlsx"/></Relationships>
</file>

<file path=ppt/charts/_rels/chart25.xml.rels><?xml version="1.0" encoding="UTF-8" standalone="yes"?>
<Relationships xmlns="http://schemas.openxmlformats.org/package/2006/relationships"><Relationship Id="rId3" Type="http://schemas.microsoft.com/office/2011/relationships/chartStyle" Target="style24.xml"/><Relationship Id="rId2" Type="http://schemas.microsoft.com/office/2011/relationships/chartColorStyle" Target="colors24.xml"/><Relationship Id="rId1" Type="http://schemas.openxmlformats.org/officeDocument/2006/relationships/package" Target="../embeddings/List_aplikace_Microsoft_Office_Excel25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8.xml"/><Relationship Id="rId2" Type="http://schemas.microsoft.com/office/2011/relationships/chartColorStyle" Target="colors38.xml"/><Relationship Id="rId1" Type="http://schemas.openxmlformats.org/officeDocument/2006/relationships/package" Target="../embeddings/List_aplikace_Microsoft_Office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39.xml"/><Relationship Id="rId2" Type="http://schemas.microsoft.com/office/2011/relationships/chartColorStyle" Target="colors39.xml"/><Relationship Id="rId1" Type="http://schemas.openxmlformats.org/officeDocument/2006/relationships/package" Target="../embeddings/List_aplikace_Microsoft_Office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40.xml"/><Relationship Id="rId2" Type="http://schemas.microsoft.com/office/2011/relationships/chartColorStyle" Target="colors40.xml"/><Relationship Id="rId1" Type="http://schemas.openxmlformats.org/officeDocument/2006/relationships/package" Target="../embeddings/List_aplikace_Microsoft_Office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41.xml"/><Relationship Id="rId2" Type="http://schemas.microsoft.com/office/2011/relationships/chartColorStyle" Target="colors41.xml"/><Relationship Id="rId1" Type="http://schemas.openxmlformats.org/officeDocument/2006/relationships/package" Target="../embeddings/List_aplikace_Microsoft_Office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42.xml"/><Relationship Id="rId2" Type="http://schemas.microsoft.com/office/2011/relationships/chartColorStyle" Target="colors42.xml"/><Relationship Id="rId1" Type="http://schemas.openxmlformats.org/officeDocument/2006/relationships/package" Target="../embeddings/List_aplikace_Microsoft_Office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43.xml"/><Relationship Id="rId2" Type="http://schemas.microsoft.com/office/2011/relationships/chartColorStyle" Target="colors43.xml"/><Relationship Id="rId1" Type="http://schemas.openxmlformats.org/officeDocument/2006/relationships/package" Target="../embeddings/List_aplikace_Microsoft_Office_Excel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List_aplikace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>
        <c:manualLayout>
          <c:layoutTarget val="inner"/>
          <c:xMode val="edge"/>
          <c:yMode val="edge"/>
          <c:x val="0.49921995075553882"/>
          <c:y val="4.746453750106177E-2"/>
          <c:w val="0.41927669131516382"/>
          <c:h val="0.90507092499787645"/>
        </c:manualLayout>
      </c:layout>
      <c:barChart>
        <c:barDir val="bar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Prevence</c:v>
                </c:pt>
              </c:strCache>
            </c:strRef>
          </c:tx>
          <c:spPr>
            <a:solidFill>
              <a:srgbClr val="0087C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Jsem zcela bez přístřeší</c:v>
                </c:pt>
                <c:pt idx="1">
                  <c:v>Nemám bydlení, pouze dočasné ubytování (noclehárna, azylový dům, u známých)</c:v>
                </c:pt>
                <c:pt idx="2">
                  <c:v>Mé bydlení nemá standardní podobu (karavan, nevhodné bydlení, přelidněný byt, ubytovna)</c:v>
                </c:pt>
                <c:pt idx="3">
                  <c:v>Jsem v bydlení v nejistém postavení (ohrožení vystěhováním, krátkodobá nebo žádná smlouva, násilí v domácnosti)</c:v>
                </c:pt>
                <c:pt idx="4">
                  <c:v>Bydlím ve standardním nájemním nebo vlastnickém bydlení</c:v>
                </c:pt>
              </c:strCache>
            </c:strRef>
          </c:cat>
          <c:val>
            <c:numRef>
              <c:f>List1!$B$2:$B$6</c:f>
              <c:numCache>
                <c:formatCode>0%</c:formatCode>
                <c:ptCount val="5"/>
                <c:pt idx="0">
                  <c:v>7.3260073260073263E-2</c:v>
                </c:pt>
                <c:pt idx="1">
                  <c:v>0.2673992673992675</c:v>
                </c:pt>
                <c:pt idx="2">
                  <c:v>0.10622710622710622</c:v>
                </c:pt>
                <c:pt idx="3">
                  <c:v>8.7912087912087933E-2</c:v>
                </c:pt>
                <c:pt idx="4">
                  <c:v>0.46520146520146527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D65-478A-A8F0-05C48C39CE34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Péče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Jsem zcela bez přístřeší</c:v>
                </c:pt>
                <c:pt idx="1">
                  <c:v>Nemám bydlení, pouze dočasné ubytování (noclehárna, azylový dům, u známých)</c:v>
                </c:pt>
                <c:pt idx="2">
                  <c:v>Mé bydlení nemá standardní podobu (karavan, nevhodné bydlení, přelidněný byt, ubytovna)</c:v>
                </c:pt>
                <c:pt idx="3">
                  <c:v>Jsem v bydlení v nejistém postavení (ohrožení vystěhováním, krátkodobá nebo žádná smlouva, násilí v domácnosti)</c:v>
                </c:pt>
                <c:pt idx="4">
                  <c:v>Bydlím ve standardním nájemním nebo vlastnickém bydlení</c:v>
                </c:pt>
              </c:strCache>
            </c:strRef>
          </c:cat>
          <c:val>
            <c:numRef>
              <c:f>List1!$C$2:$C$6</c:f>
              <c:numCache>
                <c:formatCode>0%</c:formatCode>
                <c:ptCount val="5"/>
                <c:pt idx="0">
                  <c:v>4.6728971962616828E-3</c:v>
                </c:pt>
                <c:pt idx="1">
                  <c:v>9.3457943925233673E-3</c:v>
                </c:pt>
                <c:pt idx="2">
                  <c:v>4.6728971962616828E-3</c:v>
                </c:pt>
                <c:pt idx="3">
                  <c:v>1.4018691588785045E-2</c:v>
                </c:pt>
                <c:pt idx="4">
                  <c:v>0.96728971962616839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C6-480D-A30C-B424C4CD787F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Všechny služby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List1!$A$2:$A$6</c:f>
              <c:strCache>
                <c:ptCount val="5"/>
                <c:pt idx="0">
                  <c:v>Jsem zcela bez přístřeší</c:v>
                </c:pt>
                <c:pt idx="1">
                  <c:v>Nemám bydlení, pouze dočasné ubytování (noclehárna, azylový dům, u známých)</c:v>
                </c:pt>
                <c:pt idx="2">
                  <c:v>Mé bydlení nemá standardní podobu (karavan, nevhodné bydlení, přelidněný byt, ubytovna)</c:v>
                </c:pt>
                <c:pt idx="3">
                  <c:v>Jsem v bydlení v nejistém postavení (ohrožení vystěhováním, krátkodobá nebo žádná smlouva, násilí v domácnosti)</c:v>
                </c:pt>
                <c:pt idx="4">
                  <c:v>Bydlím ve standardním nájemním nebo vlastnickém bydlení</c:v>
                </c:pt>
              </c:strCache>
            </c:strRef>
          </c:cat>
          <c:val>
            <c:numRef>
              <c:f>List1!$D$2:$D$6</c:f>
              <c:numCache>
                <c:formatCode>0%</c:formatCode>
                <c:ptCount val="5"/>
                <c:pt idx="0">
                  <c:v>4.3121149897330589E-2</c:v>
                </c:pt>
                <c:pt idx="1">
                  <c:v>0.15400410677618073</c:v>
                </c:pt>
                <c:pt idx="2">
                  <c:v>6.1601642710472269E-2</c:v>
                </c:pt>
                <c:pt idx="3">
                  <c:v>5.5441478439425054E-2</c:v>
                </c:pt>
                <c:pt idx="4">
                  <c:v>0.68583162217659155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FC6-480D-A30C-B424C4CD787F}"/>
            </c:ext>
          </c:extLst>
        </c:ser>
        <c:dLbls/>
        <c:gapWidth val="182"/>
        <c:axId val="145677312"/>
        <c:axId val="145560320"/>
      </c:barChart>
      <c:catAx>
        <c:axId val="14567731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5560320"/>
        <c:crosses val="autoZero"/>
        <c:auto val="1"/>
        <c:lblAlgn val="ctr"/>
        <c:lblOffset val="100"/>
      </c:catAx>
      <c:valAx>
        <c:axId val="145560320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14567731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layout>
        <c:manualLayout>
          <c:xMode val="edge"/>
          <c:yMode val="edge"/>
          <c:x val="0.84101916436422386"/>
          <c:y val="0.26830442538010707"/>
          <c:w val="0.14929615092246629"/>
          <c:h val="0.26490308332625506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layout>
        <c:manualLayout>
          <c:xMode val="edge"/>
          <c:yMode val="edge"/>
          <c:x val="0.55305753328915253"/>
          <c:y val="6.5303827772723824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Prevence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3A8-4C3D-9A8D-B8C863E94568}"/>
              </c:ext>
            </c:extLst>
          </c:dPt>
          <c:dPt>
            <c:idx val="1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3A8-4C3D-9A8D-B8C863E94568}"/>
              </c:ext>
            </c:extLst>
          </c:dPt>
          <c:dPt>
            <c:idx val="2"/>
            <c:spPr>
              <a:solidFill>
                <a:srgbClr val="AF0817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EE8-4175-9883-0E5A1FE0CE5E}"/>
              </c:ext>
            </c:extLst>
          </c:dPt>
          <c:dLbls>
            <c:dLbl>
              <c:idx val="0"/>
              <c:layout>
                <c:manualLayout>
                  <c:x val="0.10108033315125765"/>
                  <c:y val="-6.2724669377946768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3A8-4C3D-9A8D-B8C863E94568}"/>
                </c:ext>
              </c:extLst>
            </c:dLbl>
            <c:dLbl>
              <c:idx val="1"/>
              <c:layout>
                <c:manualLayout>
                  <c:x val="-0.12124728657399172"/>
                  <c:y val="9.2118247920582902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1964544042111426"/>
                      <c:h val="0.493370418822928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3A8-4C3D-9A8D-B8C863E94568}"/>
                </c:ext>
              </c:extLst>
            </c:dLbl>
            <c:dLbl>
              <c:idx val="2"/>
              <c:layout>
                <c:manualLayout>
                  <c:x val="-0.1659300734966557"/>
                  <c:y val="-0.165980562255673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47158155547195119"/>
                      <c:h val="0.281132978561576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EE8-4175-9883-0E5A1FE0CE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Dobrý</c:v>
                </c:pt>
                <c:pt idx="1">
                  <c:v>Určité zdravotní problémy, které mě částečně omezují</c:v>
                </c:pt>
                <c:pt idx="2">
                  <c:v>Vážné zdravotní problémy, které mě zásadně omezují</c:v>
                </c:pt>
              </c:strCache>
            </c:strRef>
          </c:cat>
          <c:val>
            <c:numRef>
              <c:f>List1!$B$2:$B$4</c:f>
              <c:numCache>
                <c:formatCode>0%</c:formatCode>
                <c:ptCount val="3"/>
                <c:pt idx="0">
                  <c:v>0.52554744525547459</c:v>
                </c:pt>
                <c:pt idx="1">
                  <c:v>0.3576642335766424</c:v>
                </c:pt>
                <c:pt idx="2">
                  <c:v>0.11678832116788321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13A8-4C3D-9A8D-B8C863E94568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layout>
        <c:manualLayout>
          <c:xMode val="edge"/>
          <c:yMode val="edge"/>
          <c:x val="0.3262280701754387"/>
          <c:y val="7.9876022350191589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Všechny služby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5AD-436C-8E7B-42700AEBBAE7}"/>
              </c:ext>
            </c:extLst>
          </c:dPt>
          <c:dPt>
            <c:idx val="1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5AD-436C-8E7B-42700AEBBAE7}"/>
              </c:ext>
            </c:extLst>
          </c:dPt>
          <c:dPt>
            <c:idx val="2"/>
            <c:spPr>
              <a:solidFill>
                <a:srgbClr val="AF0817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E887-4188-802F-C042C07A3996}"/>
              </c:ext>
            </c:extLst>
          </c:dPt>
          <c:dLbls>
            <c:dLbl>
              <c:idx val="0"/>
              <c:layout>
                <c:manualLayout>
                  <c:x val="0.10108033315125765"/>
                  <c:y val="-6.2724669377946768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5AD-436C-8E7B-42700AEBBAE7}"/>
                </c:ext>
              </c:extLst>
            </c:dLbl>
            <c:dLbl>
              <c:idx val="1"/>
              <c:layout>
                <c:manualLayout>
                  <c:x val="-0.27714290647879536"/>
                  <c:y val="9.984502793773950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82163742690058"/>
                      <c:h val="0.272656802292378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B5AD-436C-8E7B-42700AEBBAE7}"/>
                </c:ext>
              </c:extLst>
            </c:dLbl>
            <c:dLbl>
              <c:idx val="2"/>
              <c:layout>
                <c:manualLayout>
                  <c:x val="-0.17251450476585167"/>
                  <c:y val="-3.5944052821321765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82163742690058"/>
                      <c:h val="0.420427443640233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E887-4188-802F-C042C07A39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Dobrý</c:v>
                </c:pt>
                <c:pt idx="1">
                  <c:v>Určité zdravotní problémy, které mě částečně omezují</c:v>
                </c:pt>
                <c:pt idx="2">
                  <c:v>Vážné zdravotní problémy, které mě zásadně omezují</c:v>
                </c:pt>
              </c:strCache>
            </c:strRef>
          </c:cat>
          <c:val>
            <c:numRef>
              <c:f>List1!$B$2:$B$4</c:f>
              <c:numCache>
                <c:formatCode>0%</c:formatCode>
                <c:ptCount val="3"/>
                <c:pt idx="0">
                  <c:v>0.31313131313131315</c:v>
                </c:pt>
                <c:pt idx="1">
                  <c:v>0.4363636363636364</c:v>
                </c:pt>
                <c:pt idx="2">
                  <c:v>0.25050505050505045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5AD-436C-8E7B-42700AEBBAE7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400" dirty="0" smtClean="0"/>
              <a:t>P</a:t>
            </a:r>
            <a:r>
              <a:rPr lang="cs-CZ" sz="1400" dirty="0" err="1" smtClean="0"/>
              <a:t>éče</a:t>
            </a:r>
            <a:endParaRPr lang="en-US" sz="1400" dirty="0"/>
          </a:p>
        </c:rich>
      </c:tx>
      <c:layout>
        <c:manualLayout>
          <c:xMode val="edge"/>
          <c:yMode val="edge"/>
          <c:x val="0.42910964995820661"/>
          <c:y val="0.50066267959088262"/>
        </c:manualLayout>
      </c:layout>
      <c:spPr>
        <a:noFill/>
        <a:ln>
          <a:noFill/>
        </a:ln>
        <a:effectLst/>
      </c:spPr>
    </c:title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Prevence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123-E04E-AE8A-D5197D6980E8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123-E04E-AE8A-D5197D6980E8}"/>
              </c:ext>
            </c:extLst>
          </c:dPt>
          <c:dLbls>
            <c:dLbl>
              <c:idx val="0"/>
              <c:layout>
                <c:manualLayout>
                  <c:x val="-8.6840651253724796E-2"/>
                  <c:y val="-4.6398712434765801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23-E04E-AE8A-D5197D6980E8}"/>
                </c:ext>
              </c:extLst>
            </c:dLbl>
            <c:dLbl>
              <c:idx val="1"/>
              <c:layout>
                <c:manualLayout>
                  <c:x val="0.11665268304508185"/>
                  <c:y val="4.8582362738767107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23-E04E-AE8A-D5197D6980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0.72000000000000008</c:v>
                </c:pt>
                <c:pt idx="1">
                  <c:v>0.28000000000000008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123-E04E-AE8A-D5197D6980E8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doughnutChart>
        <c:varyColors val="1"/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 lang="cs-CZ"/>
      </a:pPr>
      <a:endParaRPr lang="cs-CZ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layout>
        <c:manualLayout>
          <c:xMode val="edge"/>
          <c:yMode val="edge"/>
          <c:x val="0.42856725146198826"/>
          <c:y val="0.1917024536404597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plotArea>
      <c:layout>
        <c:manualLayout>
          <c:layoutTarget val="inner"/>
          <c:xMode val="edge"/>
          <c:yMode val="edge"/>
          <c:x val="0.35478680296541887"/>
          <c:y val="0.32374600934360787"/>
          <c:w val="0.49510498687664051"/>
          <c:h val="0.67625399065639236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Všechny služby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175-4621-B235-75242E089F76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175-4621-B235-75242E089F76}"/>
              </c:ext>
            </c:extLst>
          </c:dPt>
          <c:dLbls>
            <c:dLbl>
              <c:idx val="0"/>
              <c:layout>
                <c:manualLayout>
                  <c:x val="9.4664318276004994E-2"/>
                  <c:y val="-6.2724690621926121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75-4621-B235-75242E089F76}"/>
                </c:ext>
              </c:extLst>
            </c:dLbl>
            <c:dLbl>
              <c:idx val="1"/>
              <c:layout>
                <c:manualLayout>
                  <c:x val="-9.2932265045816656E-2"/>
                  <c:y val="7.1798480971896228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75-4621-B235-75242E089F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0.47000000000000003</c:v>
                </c:pt>
                <c:pt idx="1">
                  <c:v>0.53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175-4621-B235-75242E089F76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600" dirty="0" smtClean="0">
                <a:solidFill>
                  <a:schemeClr val="tx1"/>
                </a:solidFill>
              </a:rPr>
              <a:t>Všechny</a:t>
            </a:r>
            <a:r>
              <a:rPr lang="cs-CZ" sz="1600" baseline="0" dirty="0" smtClean="0">
                <a:solidFill>
                  <a:schemeClr val="tx1"/>
                </a:solidFill>
              </a:rPr>
              <a:t> služby</a:t>
            </a:r>
            <a:endParaRPr lang="en-US" sz="16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8479048966812376"/>
          <c:y val="5.9861842124996838E-2"/>
        </c:manualLayout>
      </c:layout>
      <c:spPr>
        <a:noFill/>
        <a:ln>
          <a:noFill/>
        </a:ln>
        <a:effectLst/>
      </c:spPr>
    </c:title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Služby sociální péče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BEC-C743-8CE0-E368BEB54043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BEC-C743-8CE0-E368BEB54043}"/>
              </c:ext>
            </c:extLst>
          </c:dPt>
          <c:dLbls>
            <c:dLbl>
              <c:idx val="0"/>
              <c:layout>
                <c:manualLayout>
                  <c:x val="0.22502821648220359"/>
                  <c:y val="-5.1840698082492885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EC-C743-8CE0-E368BEB54043}"/>
                </c:ext>
              </c:extLst>
            </c:dLbl>
            <c:dLbl>
              <c:idx val="1"/>
              <c:layout>
                <c:manualLayout>
                  <c:x val="-5.9273344908518794E-2"/>
                  <c:y val="-6.5699335863499575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EC-C743-8CE0-E368BEB540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0.97000000000000008</c:v>
                </c:pt>
                <c:pt idx="1">
                  <c:v>3.0000000000000002E-2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BEC-C743-8CE0-E368BEB54043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>
        <c:manualLayout>
          <c:layoutTarget val="inner"/>
          <c:xMode val="edge"/>
          <c:yMode val="edge"/>
          <c:x val="0.12211243461410715"/>
          <c:y val="7.2006468678373084E-2"/>
          <c:w val="0.59984038207556822"/>
          <c:h val="0.81642382698427862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Služby sociální péče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D48-4361-945D-9F298333CD1C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D48-4361-945D-9F298333CD1C}"/>
              </c:ext>
            </c:extLst>
          </c:dPt>
          <c:dPt>
            <c:idx val="2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D48-4361-945D-9F298333CD1C}"/>
              </c:ext>
            </c:extLst>
          </c:dPt>
          <c:dLbls>
            <c:dLbl>
              <c:idx val="0"/>
              <c:layout>
                <c:manualLayout>
                  <c:x val="0.22902653529933076"/>
                  <c:y val="-4.6398712434765801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48-4361-945D-9F298333CD1C}"/>
                </c:ext>
              </c:extLst>
            </c:dLbl>
            <c:dLbl>
              <c:idx val="1"/>
              <c:layout>
                <c:manualLayout>
                  <c:x val="-0.12066139119456858"/>
                  <c:y val="-3.8489407624864691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48-4361-945D-9F298333CD1C}"/>
                </c:ext>
              </c:extLst>
            </c:dLbl>
            <c:dLbl>
              <c:idx val="2"/>
              <c:layout>
                <c:manualLayout>
                  <c:x val="-1.3678445166966122E-2"/>
                  <c:y val="-0.1050600183551840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4900097720229442"/>
                      <c:h val="0.128308142511455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D48-4361-945D-9F298333C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</c:v>
                </c:pt>
              </c:strCache>
            </c:strRef>
          </c:cat>
          <c:val>
            <c:numRef>
              <c:f>List1!$B$2:$B$4</c:f>
              <c:numCache>
                <c:formatCode>0%</c:formatCode>
                <c:ptCount val="3"/>
                <c:pt idx="0">
                  <c:v>0.92</c:v>
                </c:pt>
                <c:pt idx="1">
                  <c:v>1.0000000000000002E-2</c:v>
                </c:pt>
                <c:pt idx="2">
                  <c:v>7.0000000000000021E-2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D48-4361-945D-9F298333CD1C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layout>
        <c:manualLayout>
          <c:xMode val="edge"/>
          <c:yMode val="edge"/>
          <c:x val="0.42856725146198826"/>
          <c:y val="0.1917024536404597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cs-CZ" sz="1600" b="0" i="0" u="none" strike="noStrike" kern="1200" spc="0" baseline="0" noProof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plotArea>
      <c:layout>
        <c:manualLayout>
          <c:layoutTarget val="inner"/>
          <c:xMode val="edge"/>
          <c:yMode val="edge"/>
          <c:x val="0.35478680296541887"/>
          <c:y val="0.32374600934360787"/>
          <c:w val="0.49510498687664051"/>
          <c:h val="0.67625399065639236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Všechny služby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175-4621-B235-75242E089F76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175-4621-B235-75242E089F76}"/>
              </c:ext>
            </c:extLst>
          </c:dPt>
          <c:dLbls>
            <c:dLbl>
              <c:idx val="0"/>
              <c:layout>
                <c:manualLayout>
                  <c:x val="9.4664318276004994E-2"/>
                  <c:y val="-6.2724690621926121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75-4621-B235-75242E089F76}"/>
                </c:ext>
              </c:extLst>
            </c:dLbl>
            <c:dLbl>
              <c:idx val="1"/>
              <c:layout>
                <c:manualLayout>
                  <c:x val="-8.1236358613068119E-2"/>
                  <c:y val="4.7835674266838768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75-4621-B235-75242E089F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0.18000000000000002</c:v>
                </c:pt>
                <c:pt idx="1">
                  <c:v>0.82000000000000006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175-4621-B235-75242E089F76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layout>
        <c:manualLayout>
          <c:xMode val="edge"/>
          <c:yMode val="edge"/>
          <c:x val="0.3771315053355519"/>
          <c:y val="0.5006626795908826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Prevence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123-E04E-AE8A-D5197D6980E8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123-E04E-AE8A-D5197D6980E8}"/>
              </c:ext>
            </c:extLst>
          </c:dPt>
          <c:dLbls>
            <c:dLbl>
              <c:idx val="0"/>
              <c:layout>
                <c:manualLayout>
                  <c:x val="-5.085578189957931E-2"/>
                  <c:y val="8.4208943110681861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7084816305584896"/>
                      <c:h val="0.1753407775697634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123-E04E-AE8A-D5197D6980E8}"/>
                </c:ext>
              </c:extLst>
            </c:dLbl>
            <c:dLbl>
              <c:idx val="1"/>
              <c:layout>
                <c:manualLayout>
                  <c:x val="7.6669494873808905E-2"/>
                  <c:y val="-0.10923522104531559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23-E04E-AE8A-D5197D6980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0.27</c:v>
                </c:pt>
                <c:pt idx="1">
                  <c:v>0.73000000000000009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123-E04E-AE8A-D5197D6980E8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600" dirty="0" smtClean="0">
                <a:solidFill>
                  <a:schemeClr val="tx1"/>
                </a:solidFill>
              </a:rPr>
              <a:t>Všechny</a:t>
            </a:r>
            <a:r>
              <a:rPr lang="cs-CZ" sz="1600" baseline="0" dirty="0" smtClean="0">
                <a:solidFill>
                  <a:schemeClr val="tx1"/>
                </a:solidFill>
              </a:rPr>
              <a:t> služby</a:t>
            </a:r>
            <a:endParaRPr lang="en-US" sz="16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8479048966812376"/>
          <c:y val="5.9861842124996838E-2"/>
        </c:manualLayout>
      </c:layout>
      <c:spPr>
        <a:noFill/>
        <a:ln>
          <a:noFill/>
        </a:ln>
        <a:effectLst/>
      </c:spPr>
    </c:title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Služby sociální péče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BEC-C743-8CE0-E368BEB54043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BEC-C743-8CE0-E368BEB54043}"/>
              </c:ext>
            </c:extLst>
          </c:dPt>
          <c:dLbls>
            <c:dLbl>
              <c:idx val="0"/>
              <c:layout>
                <c:manualLayout>
                  <c:x val="0.22502821648220359"/>
                  <c:y val="-5.1840698082492885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EC-C743-8CE0-E368BEB54043}"/>
                </c:ext>
              </c:extLst>
            </c:dLbl>
            <c:dLbl>
              <c:idx val="1"/>
              <c:layout>
                <c:manualLayout>
                  <c:x val="-5.9273344908518794E-2"/>
                  <c:y val="-6.5699335863499575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EC-C743-8CE0-E368BEB540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0.95000000000000007</c:v>
                </c:pt>
                <c:pt idx="1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BEC-C743-8CE0-E368BEB54043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>
        <c:manualLayout>
          <c:layoutTarget val="inner"/>
          <c:xMode val="edge"/>
          <c:yMode val="edge"/>
          <c:x val="0.49922297597107373"/>
          <c:y val="0.10602948788592229"/>
          <c:w val="0.45653839701608623"/>
          <c:h val="0.79758006858142105"/>
        </c:manualLayout>
      </c:layout>
      <c:barChart>
        <c:barDir val="bar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rgbClr val="0087C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Mé bydlení nemá standardní podobu</c:v>
                </c:pt>
                <c:pt idx="1">
                  <c:v>Jsem v bydlení v nejistém postavení</c:v>
                </c:pt>
                <c:pt idx="2">
                  <c:v>Bydlím ve standardním nájemním nebo vlastnickém bydlení</c:v>
                </c:pt>
              </c:strCache>
            </c:strRef>
          </c:cat>
          <c:val>
            <c:numRef>
              <c:f>List1!$B$2:$B$4</c:f>
              <c:numCache>
                <c:formatCode>0%</c:formatCode>
                <c:ptCount val="3"/>
                <c:pt idx="0">
                  <c:v>0.16111111111111115</c:v>
                </c:pt>
                <c:pt idx="1">
                  <c:v>0.13333333333333336</c:v>
                </c:pt>
                <c:pt idx="2">
                  <c:v>0.7055555555555556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36D-4B6B-B678-146F9CAE5AA1}"/>
            </c:ext>
          </c:extLst>
        </c:ser>
        <c:dLbls/>
        <c:gapWidth val="182"/>
        <c:axId val="145695488"/>
        <c:axId val="145697024"/>
      </c:barChart>
      <c:catAx>
        <c:axId val="14569548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45697024"/>
        <c:crosses val="autoZero"/>
        <c:auto val="1"/>
        <c:lblAlgn val="ctr"/>
        <c:lblOffset val="100"/>
      </c:catAx>
      <c:valAx>
        <c:axId val="145697024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145695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 sz="900"/>
      </a:pPr>
      <a:endParaRPr lang="cs-CZ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doughnutChart>
        <c:varyColors val="1"/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>
        <c:manualLayout>
          <c:layoutTarget val="inner"/>
          <c:xMode val="edge"/>
          <c:yMode val="edge"/>
          <c:x val="0.12211243461410715"/>
          <c:y val="7.2006468678373084E-2"/>
          <c:w val="0.59984038207556822"/>
          <c:h val="0.81642382698427862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Služby sociální péče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48D-4BD6-954B-E9F2CAE88FDD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48D-4BD6-954B-E9F2CAE88FDD}"/>
              </c:ext>
            </c:extLst>
          </c:dPt>
          <c:dPt>
            <c:idx val="2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48D-4BD6-954B-E9F2CAE88FDD}"/>
              </c:ext>
            </c:extLst>
          </c:dPt>
          <c:dLbls>
            <c:dLbl>
              <c:idx val="0"/>
              <c:layout>
                <c:manualLayout>
                  <c:x val="0.24712423579253667"/>
                  <c:y val="-6.9496568525370742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48D-4BD6-954B-E9F2CAE88FDD}"/>
                </c:ext>
              </c:extLst>
            </c:dLbl>
            <c:dLbl>
              <c:idx val="1"/>
              <c:layout>
                <c:manualLayout>
                  <c:x val="-0.11613709047368485"/>
                  <c:y val="-5.0038511448403315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48D-4BD6-954B-E9F2CAE88FDD}"/>
                </c:ext>
              </c:extLst>
            </c:dLbl>
            <c:dLbl>
              <c:idx val="2"/>
              <c:layout>
                <c:manualLayout>
                  <c:x val="-1.3678445166966122E-2"/>
                  <c:y val="-0.1079472402838846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4900097720229442"/>
                      <c:h val="0.1225336986540544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48D-4BD6-954B-E9F2CAE88F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</c:v>
                </c:pt>
              </c:strCache>
            </c:strRef>
          </c:cat>
          <c:val>
            <c:numRef>
              <c:f>List1!$B$2:$B$4</c:f>
              <c:numCache>
                <c:formatCode>0%</c:formatCode>
                <c:ptCount val="3"/>
                <c:pt idx="0">
                  <c:v>0.89</c:v>
                </c:pt>
                <c:pt idx="1">
                  <c:v>6.0000000000000005E-2</c:v>
                </c:pt>
                <c:pt idx="2">
                  <c:v>0.05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448D-4BD6-954B-E9F2CAE88FDD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plotArea>
      <c:layout>
        <c:manualLayout>
          <c:layoutTarget val="inner"/>
          <c:xMode val="edge"/>
          <c:yMode val="edge"/>
          <c:x val="0.42337310959593388"/>
          <c:y val="4.1699027938050234E-2"/>
          <c:w val="0.5338622713280079"/>
          <c:h val="0.91660194412389995"/>
        </c:manualLayout>
      </c:layout>
      <c:barChart>
        <c:barDir val="bar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Prevence</c:v>
                </c:pt>
              </c:strCache>
            </c:strRef>
          </c:tx>
          <c:spPr>
            <a:solidFill>
              <a:srgbClr val="0087C4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List1!$A$2:$A$12</c:f>
              <c:strCache>
                <c:ptCount val="11"/>
                <c:pt idx="0">
                  <c:v>Příjem z práce na OSVČ</c:v>
                </c:pt>
                <c:pt idx="1">
                  <c:v>Výživné od bývalého manžela/manželky</c:v>
                </c:pt>
                <c:pt idx="2">
                  <c:v>Podpora v nezaměstnanosti</c:v>
                </c:pt>
                <c:pt idx="3">
                  <c:v>Výživné na dítě</c:v>
                </c:pt>
                <c:pt idx="4">
                  <c:v>Příspěvek na bydlení</c:v>
                </c:pt>
                <c:pt idx="5">
                  <c:v>Rodinné dávky (rodičovský příspěvek, příspěvek na dítě)</c:v>
                </c:pt>
                <c:pt idx="6">
                  <c:v>Dávky hmotné nouze</c:v>
                </c:pt>
                <c:pt idx="7">
                  <c:v>Invalidní důchod</c:v>
                </c:pt>
                <c:pt idx="8">
                  <c:v>Mzda/plat  (ať už z práce na smlouvu, nebo bez ní)</c:v>
                </c:pt>
                <c:pt idx="9">
                  <c:v>Příspěvek na péči</c:v>
                </c:pt>
                <c:pt idx="10">
                  <c:v>Starobní důchod</c:v>
                </c:pt>
              </c:strCache>
            </c:strRef>
          </c:cat>
          <c:val>
            <c:numRef>
              <c:f>List1!$B$2:$B$12</c:f>
              <c:numCache>
                <c:formatCode>0%</c:formatCode>
                <c:ptCount val="11"/>
                <c:pt idx="0">
                  <c:v>2.4911032028469782E-2</c:v>
                </c:pt>
                <c:pt idx="1">
                  <c:v>4.6263345195729479E-2</c:v>
                </c:pt>
                <c:pt idx="2">
                  <c:v>6.0498220640569422E-2</c:v>
                </c:pt>
                <c:pt idx="3">
                  <c:v>0.11743772241992882</c:v>
                </c:pt>
                <c:pt idx="4">
                  <c:v>0.15658362989323843</c:v>
                </c:pt>
                <c:pt idx="5">
                  <c:v>0.32740213523131695</c:v>
                </c:pt>
                <c:pt idx="6">
                  <c:v>0.33807829181494725</c:v>
                </c:pt>
                <c:pt idx="7">
                  <c:v>0.24911032028469751</c:v>
                </c:pt>
                <c:pt idx="8">
                  <c:v>0.35943060498220664</c:v>
                </c:pt>
                <c:pt idx="9">
                  <c:v>8.5409252669039148E-2</c:v>
                </c:pt>
                <c:pt idx="10">
                  <c:v>0.12811387900355858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D65-478A-A8F0-05C48C39CE34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Péče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List1!$A$2:$A$12</c:f>
              <c:strCache>
                <c:ptCount val="11"/>
                <c:pt idx="0">
                  <c:v>Příjem z práce na OSVČ</c:v>
                </c:pt>
                <c:pt idx="1">
                  <c:v>Výživné od bývalého manžela/manželky</c:v>
                </c:pt>
                <c:pt idx="2">
                  <c:v>Podpora v nezaměstnanosti</c:v>
                </c:pt>
                <c:pt idx="3">
                  <c:v>Výživné na dítě</c:v>
                </c:pt>
                <c:pt idx="4">
                  <c:v>Příspěvek na bydlení</c:v>
                </c:pt>
                <c:pt idx="5">
                  <c:v>Rodinné dávky (rodičovský příspěvek, příspěvek na dítě)</c:v>
                </c:pt>
                <c:pt idx="6">
                  <c:v>Dávky hmotné nouze</c:v>
                </c:pt>
                <c:pt idx="7">
                  <c:v>Invalidní důchod</c:v>
                </c:pt>
                <c:pt idx="8">
                  <c:v>Mzda/plat  (ať už z práce na smlouvu, nebo bez ní)</c:v>
                </c:pt>
                <c:pt idx="9">
                  <c:v>Příspěvek na péči</c:v>
                </c:pt>
                <c:pt idx="10">
                  <c:v>Starobní důchod</c:v>
                </c:pt>
              </c:strCache>
            </c:strRef>
          </c:cat>
          <c:val>
            <c:numRef>
              <c:f>List1!$C$2:$C$12</c:f>
              <c:numCache>
                <c:formatCode>0%</c:formatCode>
                <c:ptCount val="11"/>
                <c:pt idx="0">
                  <c:v>1.7937219730941704E-2</c:v>
                </c:pt>
                <c:pt idx="1">
                  <c:v>8.9686098654708588E-3</c:v>
                </c:pt>
                <c:pt idx="2">
                  <c:v>8.9686098654708588E-3</c:v>
                </c:pt>
                <c:pt idx="3">
                  <c:v>8.9686098654708588E-3</c:v>
                </c:pt>
                <c:pt idx="4">
                  <c:v>5.8295964125560554E-2</c:v>
                </c:pt>
                <c:pt idx="5">
                  <c:v>1.7937219730941704E-2</c:v>
                </c:pt>
                <c:pt idx="6">
                  <c:v>1.345291479820628E-2</c:v>
                </c:pt>
                <c:pt idx="7">
                  <c:v>0.1928251121076234</c:v>
                </c:pt>
                <c:pt idx="8">
                  <c:v>0.14798206278026924</c:v>
                </c:pt>
                <c:pt idx="9">
                  <c:v>0.60986547085201792</c:v>
                </c:pt>
                <c:pt idx="10">
                  <c:v>0.726457399103139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FC6-480D-A30C-B424C4CD787F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Všechny služby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List1!$A$2:$A$12</c:f>
              <c:strCache>
                <c:ptCount val="11"/>
                <c:pt idx="0">
                  <c:v>Příjem z práce na OSVČ</c:v>
                </c:pt>
                <c:pt idx="1">
                  <c:v>Výživné od bývalého manžela/manželky</c:v>
                </c:pt>
                <c:pt idx="2">
                  <c:v>Podpora v nezaměstnanosti</c:v>
                </c:pt>
                <c:pt idx="3">
                  <c:v>Výživné na dítě</c:v>
                </c:pt>
                <c:pt idx="4">
                  <c:v>Příspěvek na bydlení</c:v>
                </c:pt>
                <c:pt idx="5">
                  <c:v>Rodinné dávky (rodičovský příspěvek, příspěvek na dítě)</c:v>
                </c:pt>
                <c:pt idx="6">
                  <c:v>Dávky hmotné nouze</c:v>
                </c:pt>
                <c:pt idx="7">
                  <c:v>Invalidní důchod</c:v>
                </c:pt>
                <c:pt idx="8">
                  <c:v>Mzda/plat  (ať už z práce na smlouvu, nebo bez ní)</c:v>
                </c:pt>
                <c:pt idx="9">
                  <c:v>Příspěvek na péči</c:v>
                </c:pt>
                <c:pt idx="10">
                  <c:v>Starobní důchod</c:v>
                </c:pt>
              </c:strCache>
            </c:strRef>
          </c:cat>
          <c:val>
            <c:numRef>
              <c:f>List1!$D$2:$D$12</c:f>
              <c:numCache>
                <c:formatCode>0%</c:formatCode>
                <c:ptCount val="11"/>
                <c:pt idx="0">
                  <c:v>2.1825396825396838E-2</c:v>
                </c:pt>
                <c:pt idx="1">
                  <c:v>2.9761904761904781E-2</c:v>
                </c:pt>
                <c:pt idx="2">
                  <c:v>3.7698412698412696E-2</c:v>
                </c:pt>
                <c:pt idx="3">
                  <c:v>6.9444444444444489E-2</c:v>
                </c:pt>
                <c:pt idx="4">
                  <c:v>0.11309523809523812</c:v>
                </c:pt>
                <c:pt idx="5">
                  <c:v>0.19047619047619063</c:v>
                </c:pt>
                <c:pt idx="6">
                  <c:v>0.19444444444444461</c:v>
                </c:pt>
                <c:pt idx="7">
                  <c:v>0.22420634920634921</c:v>
                </c:pt>
                <c:pt idx="8">
                  <c:v>0.26587301587301587</c:v>
                </c:pt>
                <c:pt idx="9">
                  <c:v>0.31746031746031761</c:v>
                </c:pt>
                <c:pt idx="10">
                  <c:v>0.39285714285714302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FC6-480D-A30C-B424C4CD787F}"/>
            </c:ext>
          </c:extLst>
        </c:ser>
        <c:gapWidth val="182"/>
        <c:axId val="194680704"/>
        <c:axId val="195322624"/>
      </c:barChart>
      <c:catAx>
        <c:axId val="19468070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95322624"/>
        <c:crosses val="autoZero"/>
        <c:auto val="1"/>
        <c:lblAlgn val="ctr"/>
        <c:lblOffset val="100"/>
      </c:catAx>
      <c:valAx>
        <c:axId val="195322624"/>
        <c:scaling>
          <c:orientation val="minMax"/>
        </c:scaling>
        <c:delete val="1"/>
        <c:axPos val="b"/>
        <c:numFmt formatCode="0%" sourceLinked="1"/>
        <c:majorTickMark val="none"/>
        <c:tickLblPos val="none"/>
        <c:crossAx val="19468070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dirty="0">
                <a:solidFill>
                  <a:schemeClr val="tx1"/>
                </a:solidFill>
              </a:rPr>
              <a:t>P</a:t>
            </a:r>
            <a:r>
              <a:rPr lang="en-US" dirty="0" err="1">
                <a:solidFill>
                  <a:schemeClr val="tx1"/>
                </a:solidFill>
              </a:rPr>
              <a:t>éče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1673501063332419"/>
          <c:y val="0.10883971295453972"/>
        </c:manualLayout>
      </c:layout>
      <c:spPr>
        <a:noFill/>
        <a:ln>
          <a:noFill/>
        </a:ln>
        <a:effectLst/>
      </c:spPr>
    </c:title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Služby sociální péče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C8A-884E-97C7-C52EE2B9C4B9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C8A-884E-97C7-C52EE2B9C4B9}"/>
              </c:ext>
            </c:extLst>
          </c:dPt>
          <c:dLbls>
            <c:dLbl>
              <c:idx val="0"/>
              <c:layout>
                <c:manualLayout>
                  <c:x val="0.18104670949380341"/>
                  <c:y val="-7.3608640673400727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C8A-884E-97C7-C52EE2B9C4B9}"/>
                </c:ext>
              </c:extLst>
            </c:dLbl>
            <c:dLbl>
              <c:idx val="1"/>
              <c:layout>
                <c:manualLayout>
                  <c:x val="-0.1112514895311735"/>
                  <c:y val="-6.0257350215772582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C8A-884E-97C7-C52EE2B9C4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0.87027027027027049</c:v>
                </c:pt>
                <c:pt idx="1">
                  <c:v>0.12972972972972971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6C8A-884E-97C7-C52EE2B9C4B9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layout>
        <c:manualLayout>
          <c:xMode val="edge"/>
          <c:yMode val="edge"/>
          <c:x val="0.34914327361566089"/>
          <c:y val="9.7955741659085729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Prevence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CC4-E943-A327-A40285ED8F46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CC4-E943-A327-A40285ED8F46}"/>
              </c:ext>
            </c:extLst>
          </c:dPt>
          <c:dLbls>
            <c:dLbl>
              <c:idx val="0"/>
              <c:layout>
                <c:manualLayout>
                  <c:x val="0.10108033315125765"/>
                  <c:y val="2.579158394777065E-3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CC4-E943-A327-A40285ED8F46}"/>
                </c:ext>
              </c:extLst>
            </c:dLbl>
            <c:dLbl>
              <c:idx val="1"/>
              <c:layout>
                <c:manualLayout>
                  <c:x val="-0.13923972125106451"/>
                  <c:y val="1.0488463204678224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CC4-E943-A327-A40285ED8F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0.50427350427350437</c:v>
                </c:pt>
                <c:pt idx="1">
                  <c:v>0.49572649572649585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CC4-E943-A327-A40285ED8F46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layout>
        <c:manualLayout>
          <c:xMode val="edge"/>
          <c:yMode val="edge"/>
          <c:x val="0.3262280701754387"/>
          <c:y val="7.9876022350191589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Všechny služby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B81-9949-B4EF-B390739C50EE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B81-9949-B4EF-B390739C50EE}"/>
              </c:ext>
            </c:extLst>
          </c:dPt>
          <c:dLbls>
            <c:dLbl>
              <c:idx val="0"/>
              <c:layout>
                <c:manualLayout>
                  <c:x val="0.13032002578625038"/>
                  <c:y val="-6.2724690621926121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B81-9949-B4EF-B390739C50EE}"/>
                </c:ext>
              </c:extLst>
            </c:dLbl>
            <c:dLbl>
              <c:idx val="1"/>
              <c:layout>
                <c:manualLayout>
                  <c:x val="-0.11924812716542808"/>
                  <c:y val="7.5792290977401977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B81-9949-B4EF-B390739C50E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0.66587112171837715</c:v>
                </c:pt>
                <c:pt idx="1">
                  <c:v>0.33412887828162302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B81-9949-B4EF-B390739C50EE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layout>
        <c:manualLayout>
          <c:xMode val="edge"/>
          <c:yMode val="edge"/>
          <c:x val="0.42856725146198826"/>
          <c:y val="0.1917024536404597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plotArea>
      <c:layout>
        <c:manualLayout>
          <c:layoutTarget val="inner"/>
          <c:xMode val="edge"/>
          <c:yMode val="edge"/>
          <c:x val="0.35478680296541887"/>
          <c:y val="0.32374600934360787"/>
          <c:w val="0.49510498687664051"/>
          <c:h val="0.67625399065639236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Všechny služby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175-4621-B235-75242E089F76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175-4621-B235-75242E089F76}"/>
              </c:ext>
            </c:extLst>
          </c:dPt>
          <c:dLbls>
            <c:dLbl>
              <c:idx val="0"/>
              <c:layout>
                <c:manualLayout>
                  <c:x val="9.4664318276004994E-2"/>
                  <c:y val="-6.2724690621926121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75-4621-B235-75242E089F76}"/>
                </c:ext>
              </c:extLst>
            </c:dLbl>
            <c:dLbl>
              <c:idx val="1"/>
              <c:layout>
                <c:manualLayout>
                  <c:x val="-8.1236358613068119E-2"/>
                  <c:y val="4.7835674266838768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75-4621-B235-75242E089F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0.3655030800821355</c:v>
                </c:pt>
                <c:pt idx="1">
                  <c:v>0.6344969199178645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175-4621-B235-75242E089F76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sz="1600" dirty="0" smtClean="0">
                <a:solidFill>
                  <a:schemeClr val="tx1"/>
                </a:solidFill>
              </a:rPr>
              <a:t>Všechny</a:t>
            </a:r>
            <a:r>
              <a:rPr lang="cs-CZ" sz="1600" baseline="0" dirty="0" smtClean="0">
                <a:solidFill>
                  <a:schemeClr val="tx1"/>
                </a:solidFill>
              </a:rPr>
              <a:t> služby</a:t>
            </a:r>
            <a:endParaRPr lang="en-US" sz="16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8479048966812376"/>
          <c:y val="5.9861842124996838E-2"/>
        </c:manualLayout>
      </c:layout>
      <c:spPr>
        <a:noFill/>
        <a:ln>
          <a:noFill/>
        </a:ln>
        <a:effectLst/>
      </c:spPr>
    </c:title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Služby sociální péče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BEC-C743-8CE0-E368BEB54043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BEC-C743-8CE0-E368BEB54043}"/>
              </c:ext>
            </c:extLst>
          </c:dPt>
          <c:dLbls>
            <c:dLbl>
              <c:idx val="0"/>
              <c:layout>
                <c:manualLayout>
                  <c:x val="0.22502821648220359"/>
                  <c:y val="-5.1840698082492885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EC-C743-8CE0-E368BEB54043}"/>
                </c:ext>
              </c:extLst>
            </c:dLbl>
            <c:dLbl>
              <c:idx val="1"/>
              <c:layout>
                <c:manualLayout>
                  <c:x val="-5.9273344908518794E-2"/>
                  <c:y val="-6.5699335863499575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EC-C743-8CE0-E368BEB540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0.97000000000000008</c:v>
                </c:pt>
                <c:pt idx="1">
                  <c:v>3.0000000000000002E-2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BEC-C743-8CE0-E368BEB54043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layout>
        <c:manualLayout>
          <c:xMode val="edge"/>
          <c:yMode val="edge"/>
          <c:x val="0.3771315053355519"/>
          <c:y val="0.3591710527499810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Prevence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123-E04E-AE8A-D5197D6980E8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123-E04E-AE8A-D5197D6980E8}"/>
              </c:ext>
            </c:extLst>
          </c:dPt>
          <c:dLbls>
            <c:dLbl>
              <c:idx val="0"/>
              <c:layout>
                <c:manualLayout>
                  <c:x val="-8.6840651253724796E-2"/>
                  <c:y val="-4.6398712434765801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23-E04E-AE8A-D5197D6980E8}"/>
                </c:ext>
              </c:extLst>
            </c:dLbl>
            <c:dLbl>
              <c:idx val="1"/>
              <c:layout>
                <c:manualLayout>
                  <c:x val="0.11665268304508185"/>
                  <c:y val="4.8582362738767107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23-E04E-AE8A-D5197D6980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List1!$A$2:$A$3</c:f>
              <c:strCache>
                <c:ptCount val="2"/>
                <c:pt idx="0">
                  <c:v>Ano</c:v>
                </c:pt>
                <c:pt idx="1">
                  <c:v>Ne</c:v>
                </c:pt>
              </c:strCache>
            </c:strRef>
          </c:cat>
          <c:val>
            <c:numRef>
              <c:f>List1!$B$2:$B$3</c:f>
              <c:numCache>
                <c:formatCode>0%</c:formatCode>
                <c:ptCount val="2"/>
                <c:pt idx="0">
                  <c:v>0.55000000000000004</c:v>
                </c:pt>
                <c:pt idx="1">
                  <c:v>0.45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123-E04E-AE8A-D5197D6980E8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plotArea>
      <c:layout/>
      <c:doughnutChart>
        <c:varyColors val="1"/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>
        <c:manualLayout>
          <c:layoutTarget val="inner"/>
          <c:xMode val="edge"/>
          <c:yMode val="edge"/>
          <c:x val="0.12211243461410715"/>
          <c:y val="7.2006468678373084E-2"/>
          <c:w val="0.59984038207556822"/>
          <c:h val="0.81642382698427862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Služby sociální péče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D48-4361-945D-9F298333CD1C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D48-4361-945D-9F298333CD1C}"/>
              </c:ext>
            </c:extLst>
          </c:dPt>
          <c:dPt>
            <c:idx val="2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D48-4361-945D-9F298333CD1C}"/>
              </c:ext>
            </c:extLst>
          </c:dPt>
          <c:dLbls>
            <c:dLbl>
              <c:idx val="0"/>
              <c:layout>
                <c:manualLayout>
                  <c:x val="0.14506184013965781"/>
                  <c:y val="-4.6398712434765801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48-4361-945D-9F298333CD1C}"/>
                </c:ext>
              </c:extLst>
            </c:dLbl>
            <c:dLbl>
              <c:idx val="1"/>
              <c:layout>
                <c:manualLayout>
                  <c:x val="-6.8683246571913853E-2"/>
                  <c:y val="0.16830604698876081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48-4361-945D-9F298333CD1C}"/>
                </c:ext>
              </c:extLst>
            </c:dLbl>
            <c:dLbl>
              <c:idx val="2"/>
              <c:layout>
                <c:manualLayout>
                  <c:x val="-8.79630139768003E-2"/>
                  <c:y val="-8.1629784715904763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48-4361-945D-9F298333CD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</c:v>
                </c:pt>
              </c:strCache>
            </c:strRef>
          </c:cat>
          <c:val>
            <c:numRef>
              <c:f>List1!$B$2:$B$4</c:f>
              <c:numCache>
                <c:formatCode>0%</c:formatCode>
                <c:ptCount val="3"/>
                <c:pt idx="0">
                  <c:v>0.58000000000000007</c:v>
                </c:pt>
                <c:pt idx="1">
                  <c:v>0.21000000000000002</c:v>
                </c:pt>
                <c:pt idx="2">
                  <c:v>0.21000000000000002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D48-4361-945D-9F298333CD1C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>
        <c:manualLayout>
          <c:layoutTarget val="inner"/>
          <c:xMode val="edge"/>
          <c:yMode val="edge"/>
          <c:x val="0.12211243461410715"/>
          <c:y val="7.2006468678373084E-2"/>
          <c:w val="0.59984038207556822"/>
          <c:h val="0.81642382698427862"/>
        </c:manualLayout>
      </c:layout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Služby sociální péče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356-4D8A-A352-318E93071BDA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356-4D8A-A352-318E93071BDA}"/>
              </c:ext>
            </c:extLst>
          </c:dPt>
          <c:dPt>
            <c:idx val="2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3356-4D8A-A352-318E93071BDA}"/>
              </c:ext>
            </c:extLst>
          </c:dPt>
          <c:dLbls>
            <c:dLbl>
              <c:idx val="0"/>
              <c:layout>
                <c:manualLayout>
                  <c:x val="-0.13900917795644191"/>
                  <c:y val="-4.6398599787037163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356-4D8A-A352-318E93071BDA}"/>
                </c:ext>
              </c:extLst>
            </c:dLbl>
            <c:dLbl>
              <c:idx val="1"/>
              <c:layout>
                <c:manualLayout>
                  <c:x val="0.13641585501369807"/>
                  <c:y val="-5.55612019991562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356-4D8A-A352-318E93071BDA}"/>
                </c:ext>
              </c:extLst>
            </c:dLbl>
            <c:dLbl>
              <c:idx val="2"/>
              <c:layout>
                <c:manualLayout>
                  <c:x val="6.2495638278645564E-2"/>
                  <c:y val="0.15009034966324217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356-4D8A-A352-318E93071B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</c:v>
                </c:pt>
              </c:strCache>
            </c:strRef>
          </c:cat>
          <c:val>
            <c:numRef>
              <c:f>List1!$B$2:$B$4</c:f>
              <c:numCache>
                <c:formatCode>0%</c:formatCode>
                <c:ptCount val="3"/>
                <c:pt idx="0">
                  <c:v>0.54</c:v>
                </c:pt>
                <c:pt idx="1">
                  <c:v>0.22</c:v>
                </c:pt>
                <c:pt idx="2">
                  <c:v>0.24000000000000002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356-4D8A-A352-318E93071BDA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cs-CZ" dirty="0" smtClean="0">
                <a:solidFill>
                  <a:schemeClr val="tx1"/>
                </a:solidFill>
              </a:rPr>
              <a:t>P</a:t>
            </a:r>
            <a:r>
              <a:rPr lang="en-US" dirty="0" err="1" smtClean="0">
                <a:solidFill>
                  <a:schemeClr val="tx1"/>
                </a:solidFill>
              </a:rPr>
              <a:t>éče</a:t>
            </a:r>
            <a:endParaRPr lang="en-US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41673501063332419"/>
          <c:y val="4.8977870829542879E-2"/>
        </c:manualLayout>
      </c:layout>
      <c:spPr>
        <a:noFill/>
        <a:ln>
          <a:noFill/>
        </a:ln>
        <a:effectLst/>
      </c:spPr>
    </c:title>
    <c:plotArea>
      <c:layout/>
      <c:doughnut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Služby sociální péče</c:v>
                </c:pt>
              </c:strCache>
            </c:strRef>
          </c:tx>
          <c:dPt>
            <c:idx val="0"/>
            <c:spPr>
              <a:solidFill>
                <a:srgbClr val="0087C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9083-42EE-B819-AEEDFABF55D0}"/>
              </c:ext>
            </c:extLst>
          </c:dPt>
          <c:dPt>
            <c:idx val="1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083-42EE-B819-AEEDFABF55D0}"/>
              </c:ext>
            </c:extLst>
          </c:dPt>
          <c:dPt>
            <c:idx val="2"/>
            <c:spPr>
              <a:solidFill>
                <a:srgbClr val="AF0817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FBC1-4FE3-A0A2-29295F5BFF2E}"/>
              </c:ext>
            </c:extLst>
          </c:dPt>
          <c:dLbls>
            <c:dLbl>
              <c:idx val="0"/>
              <c:layout>
                <c:manualLayout>
                  <c:x val="0.10108033315125765"/>
                  <c:y val="-6.2724669377946768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083-42EE-B819-AEEDFABF55D0}"/>
                </c:ext>
              </c:extLst>
            </c:dLbl>
            <c:dLbl>
              <c:idx val="1"/>
              <c:layout>
                <c:manualLayout>
                  <c:x val="0.14264175535640908"/>
                  <c:y val="5.9350209773549122E-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365216515260512"/>
                      <c:h val="0.493370418822928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083-42EE-B819-AEEDFABF55D0}"/>
                </c:ext>
              </c:extLst>
            </c:dLbl>
            <c:dLbl>
              <c:idx val="2"/>
              <c:layout>
                <c:manualLayout>
                  <c:x val="-0.13994115859945508"/>
                  <c:y val="-0.19046949767044452"/>
                </c:manualLayout>
              </c:layout>
              <c:showVal val="1"/>
              <c:showCatName val="1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4363535332387801"/>
                      <c:h val="0.4933704188229284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FBC1-4FE3-A0A2-29295F5BFF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List1!$A$2:$A$4</c:f>
              <c:strCache>
                <c:ptCount val="3"/>
                <c:pt idx="0">
                  <c:v>Dobrý</c:v>
                </c:pt>
                <c:pt idx="1">
                  <c:v>Určité zdravotní problémy, které mě částečně omezují</c:v>
                </c:pt>
                <c:pt idx="2">
                  <c:v>Vážné zdravotní problémy, které mě zásadně omezují</c:v>
                </c:pt>
              </c:strCache>
            </c:strRef>
          </c:cat>
          <c:val>
            <c:numRef>
              <c:f>List1!$B$2:$B$4</c:f>
              <c:numCache>
                <c:formatCode>0%</c:formatCode>
                <c:ptCount val="3"/>
                <c:pt idx="0">
                  <c:v>4.9773755656108594E-2</c:v>
                </c:pt>
                <c:pt idx="1">
                  <c:v>0.53393665158371051</c:v>
                </c:pt>
                <c:pt idx="2">
                  <c:v>0.41628959276018102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083-42EE-B819-AEEDFABF55D0}"/>
            </c:ext>
          </c:extLst>
        </c:ser>
        <c:dLbls/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/>
</c:chartSpac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DBDC72-F4E6-44A8-BB2B-F1510C00780B}" type="datetimeFigureOut">
              <a:rPr lang="en-US" altLang="cs-CZ"/>
              <a:pPr>
                <a:defRPr/>
              </a:pPr>
              <a:t>2/24/2020</a:t>
            </a:fld>
            <a:endParaRPr lang="en-US" alt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Click to edit Master text styles</a:t>
            </a:r>
          </a:p>
          <a:p>
            <a:pPr lvl="1"/>
            <a:r>
              <a:rPr lang="cs-CZ" noProof="0" smtClean="0"/>
              <a:t>Second level</a:t>
            </a:r>
          </a:p>
          <a:p>
            <a:pPr lvl="2"/>
            <a:r>
              <a:rPr lang="cs-CZ" noProof="0" smtClean="0"/>
              <a:t>Third level</a:t>
            </a:r>
          </a:p>
          <a:p>
            <a:pPr lvl="3"/>
            <a:r>
              <a:rPr lang="cs-CZ" noProof="0" smtClean="0"/>
              <a:t>Fourth level</a:t>
            </a:r>
          </a:p>
          <a:p>
            <a:pPr lvl="4"/>
            <a:r>
              <a:rPr lang="cs-CZ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06E59F-BC8E-44AD-9A7D-05DC05E1EDF8}" type="slidenum">
              <a:rPr lang="en-US" altLang="cs-CZ"/>
              <a:pPr/>
              <a:t>‹#›</a:t>
            </a:fld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typ_logotyp_cz_krivky_2o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38413" y="1157288"/>
            <a:ext cx="3905250" cy="186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0" y="3708400"/>
            <a:ext cx="9144000" cy="1371600"/>
          </a:xfrm>
          <a:prstGeom prst="rect">
            <a:avLst/>
          </a:prstGeom>
          <a:solidFill>
            <a:srgbClr val="AF0F0A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r>
              <a:rPr lang="cs-CZ" altLang="cs-CZ" smtClean="0"/>
              <a:t>Kliknutím lze upravit styl.</a:t>
            </a:r>
            <a:endParaRPr lang="en-US" altLang="cs-CZ" dirty="0" smtClean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727200" y="5232060"/>
            <a:ext cx="5878286" cy="58817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0">
                <a:solidFill>
                  <a:schemeClr val="tx1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269424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atyp_logotyp_cz_krivky_2o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77038" y="214313"/>
            <a:ext cx="19097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8657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5pPr>
              <a:defRPr/>
            </a:lvl5pPr>
          </a:lstStyle>
          <a:p>
            <a:pPr lvl="0"/>
            <a:r>
              <a:rPr lang="cs-CZ" altLang="cs-CZ" smtClean="0"/>
              <a:t>Upravte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dirty="0" smtClean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0" y="-21093"/>
            <a:ext cx="6422571" cy="1087894"/>
          </a:xfrm>
          <a:prstGeom prst="rect">
            <a:avLst/>
          </a:prstGeom>
          <a:solidFill>
            <a:srgbClr val="AF0F0A"/>
          </a:solidFill>
          <a:ln>
            <a:noFill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04000" anchor="ctr">
            <a:normAutofit fontScale="90000"/>
          </a:bodyPr>
          <a:lstStyle>
            <a:lvl1pPr algn="l">
              <a:defRPr sz="3200" b="1"/>
            </a:lvl1pPr>
          </a:lstStyle>
          <a:p>
            <a:r>
              <a:rPr lang="cs-CZ" altLang="cs-CZ" smtClean="0"/>
              <a:t>Kliknutím lze upravit styl.</a:t>
            </a: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432164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atyp_logotyp_cz_krivky_2o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77038" y="214313"/>
            <a:ext cx="19097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5865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 smtClean="0"/>
              <a:t>Upravte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5865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 smtClean="0"/>
              <a:t>Upravte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dirty="0" smtClean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-21093"/>
            <a:ext cx="6422571" cy="1087894"/>
          </a:xfrm>
          <a:prstGeom prst="rect">
            <a:avLst/>
          </a:prstGeom>
          <a:solidFill>
            <a:srgbClr val="AF0F0A"/>
          </a:solidFill>
          <a:ln>
            <a:noFill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04000" anchor="ctr">
            <a:normAutofit fontScale="90000"/>
          </a:bodyPr>
          <a:lstStyle>
            <a:lvl1pPr algn="l">
              <a:defRPr sz="3200" b="1"/>
            </a:lvl1pPr>
          </a:lstStyle>
          <a:p>
            <a:r>
              <a:rPr lang="cs-CZ" altLang="cs-CZ" smtClean="0"/>
              <a:t>Kliknutím lze upravit styl.</a:t>
            </a: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228056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atyp_logotyp_cz_krivky_2o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77038" y="214313"/>
            <a:ext cx="19097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0" y="-21093"/>
            <a:ext cx="6422571" cy="1087894"/>
          </a:xfrm>
          <a:prstGeom prst="rect">
            <a:avLst/>
          </a:prstGeom>
          <a:solidFill>
            <a:srgbClr val="AF0F0A"/>
          </a:solidFill>
          <a:ln>
            <a:noFill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04000" anchor="ctr">
            <a:normAutofit fontScale="90000"/>
          </a:bodyPr>
          <a:lstStyle>
            <a:lvl1pPr algn="l">
              <a:defRPr sz="3200" b="1"/>
            </a:lvl1pPr>
          </a:lstStyle>
          <a:p>
            <a:r>
              <a:rPr lang="cs-CZ" altLang="cs-CZ" smtClean="0"/>
              <a:t>Kliknutím lze upravit styl.</a:t>
            </a: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42217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atyp_logotyp_cz_krivky_2ok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77038" y="214313"/>
            <a:ext cx="1909762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0" y="-21093"/>
            <a:ext cx="6422571" cy="1087894"/>
          </a:xfrm>
          <a:prstGeom prst="rect">
            <a:avLst/>
          </a:prstGeom>
          <a:solidFill>
            <a:srgbClr val="AF0F0A"/>
          </a:solidFill>
          <a:ln>
            <a:noFill/>
          </a:ln>
          <a:ex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504000" anchor="ctr">
            <a:normAutofit fontScale="90000"/>
          </a:bodyPr>
          <a:lstStyle>
            <a:lvl1pPr algn="l">
              <a:defRPr sz="3200" b="1"/>
            </a:lvl1pPr>
          </a:lstStyle>
          <a:p>
            <a:r>
              <a:rPr lang="cs-CZ" altLang="cs-CZ" smtClean="0"/>
              <a:t>Kliknutím lze upravit styl.</a:t>
            </a:r>
            <a:endParaRPr lang="en-US" altLang="cs-CZ" dirty="0" smtClean="0"/>
          </a:p>
        </p:txBody>
      </p:sp>
      <p:sp>
        <p:nvSpPr>
          <p:cNvPr id="7" name="Podnadpis 2"/>
          <p:cNvSpPr>
            <a:spLocks noGrp="1"/>
          </p:cNvSpPr>
          <p:nvPr>
            <p:ph type="subTitle" idx="11"/>
          </p:nvPr>
        </p:nvSpPr>
        <p:spPr>
          <a:xfrm>
            <a:off x="624114" y="3744687"/>
            <a:ext cx="5979886" cy="2162628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624114" y="3149600"/>
            <a:ext cx="6444343" cy="58057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 smtClean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139958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457200" indent="-4572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b="1" kern="1200">
          <a:solidFill>
            <a:srgbClr val="C00000"/>
          </a:solidFill>
          <a:latin typeface="+mn-lt"/>
          <a:ea typeface="Adobe Garamond Pro"/>
          <a:cs typeface="Adobe Garamond Pro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9144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18288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1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7" Type="http://schemas.openxmlformats.org/officeDocument/2006/relationships/chart" Target="../charts/chart8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0" y="3317966"/>
            <a:ext cx="9144000" cy="191443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err="1" smtClean="0"/>
              <a:t>Caritas</a:t>
            </a:r>
            <a:r>
              <a:rPr lang="cs-CZ" dirty="0" smtClean="0"/>
              <a:t> CARES 2019 – </a:t>
            </a:r>
            <a:br>
              <a:rPr lang="cs-CZ" dirty="0" smtClean="0"/>
            </a:br>
            <a:r>
              <a:rPr lang="cs-CZ" dirty="0" smtClean="0"/>
              <a:t>Dostupnost vybraných veřejných a sociálních služeb</a:t>
            </a:r>
            <a:endParaRPr lang="cs-CZ" sz="3100" dirty="0"/>
          </a:p>
        </p:txBody>
      </p:sp>
      <p:sp>
        <p:nvSpPr>
          <p:cNvPr id="6147" name="Zástupný symbol pro obsah 4"/>
          <p:cNvSpPr>
            <a:spLocks noGrp="1"/>
          </p:cNvSpPr>
          <p:nvPr>
            <p:ph sz="half" idx="1"/>
          </p:nvPr>
        </p:nvSpPr>
        <p:spPr bwMode="auto">
          <a:xfrm>
            <a:off x="1727200" y="5428345"/>
            <a:ext cx="5878513" cy="58737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Mgr. Martina Veverková, 26. 2. 2020</a:t>
            </a:r>
            <a:endParaRPr lang="cs-CZ" altLang="cs-CZ" dirty="0" smtClean="0">
              <a:ea typeface="Adobe Garamond Pro" pitchFamily="124" charset="0"/>
              <a:cs typeface="Adobe Garamond Pro" pitchFamily="12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65894139"/>
              </p:ext>
            </p:extLst>
          </p:nvPr>
        </p:nvGraphicFramePr>
        <p:xfrm>
          <a:off x="5510463" y="1408114"/>
          <a:ext cx="3176335" cy="2333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Zdravotní stav (obecné sebehodnocení)</a:t>
            </a:r>
            <a:endParaRPr lang="cs-CZ" dirty="0"/>
          </a:p>
        </p:txBody>
      </p:sp>
      <p:graphicFrame>
        <p:nvGraphicFramePr>
          <p:cNvPr id="7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22512332"/>
              </p:ext>
            </p:extLst>
          </p:nvPr>
        </p:nvGraphicFramePr>
        <p:xfrm>
          <a:off x="5510462" y="3938337"/>
          <a:ext cx="3176335" cy="2333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33290262"/>
              </p:ext>
            </p:extLst>
          </p:nvPr>
        </p:nvGraphicFramePr>
        <p:xfrm>
          <a:off x="649706" y="1142289"/>
          <a:ext cx="4343400" cy="3179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131466" y="6425932"/>
            <a:ext cx="39343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Všechny služby n=495, Péče n=221, Prevence n=274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49706" y="4405781"/>
            <a:ext cx="4343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Uživatelé sociálních služeb Charity mají nejčastěji určité zdravotní problémy, které je částečně omezují. Ve službách sociální péče je typicky i mnoho uživatelů, kteří mají vážné zdravotní problémy, které je omezují zásadním způsobem – právě z toho důvodu tyto služby potřebují.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400" noProof="0" dirty="0" smtClean="0">
                <a:solidFill>
                  <a:prstClr val="black"/>
                </a:solidFill>
              </a:rPr>
              <a:t>Ve službách sociální prevence udává, že má omezující zdravotní problémy, necelá polovina uživatelů. Právě tyto problémy mohou být v mnoha případech překážkou začlenění na běžný trh práce, nebo do jiných aktivit.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831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3">
            <a:extLst>
              <a:ext uri="{FF2B5EF4-FFF2-40B4-BE49-F238E27FC236}">
                <a16:creationId xmlns:a16="http://schemas.microsoft.com/office/drawing/2014/main" xmlns="" id="{A350F4D5-121E-094E-84CC-D34D909E6C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54855613"/>
              </p:ext>
            </p:extLst>
          </p:nvPr>
        </p:nvGraphicFramePr>
        <p:xfrm>
          <a:off x="1195935" y="1799936"/>
          <a:ext cx="3176335" cy="2333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Zástupný symbol pro obsah 3">
            <a:extLst>
              <a:ext uri="{FF2B5EF4-FFF2-40B4-BE49-F238E27FC236}">
                <a16:creationId xmlns:a16="http://schemas.microsoft.com/office/drawing/2014/main" xmlns="" id="{6421C40E-BB89-4A4A-BBD3-79496DCE2D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13557091"/>
              </p:ext>
            </p:extLst>
          </p:nvPr>
        </p:nvGraphicFramePr>
        <p:xfrm>
          <a:off x="466900" y="1410808"/>
          <a:ext cx="4343400" cy="3179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Zástupný symbol pro obsah 3">
            <a:extLst>
              <a:ext uri="{FF2B5EF4-FFF2-40B4-BE49-F238E27FC236}">
                <a16:creationId xmlns:a16="http://schemas.microsoft.com/office/drawing/2014/main" xmlns="" id="{B6ED9B5E-F6F5-F54C-A249-1173FB53E4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80557636"/>
              </p:ext>
            </p:extLst>
          </p:nvPr>
        </p:nvGraphicFramePr>
        <p:xfrm>
          <a:off x="158210" y="1032417"/>
          <a:ext cx="4343400" cy="3179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Nadpis 2">
            <a:extLst>
              <a:ext uri="{FF2B5EF4-FFF2-40B4-BE49-F238E27FC236}">
                <a16:creationId xmlns:a16="http://schemas.microsoft.com/office/drawing/2014/main" xmlns="" id="{A06A4894-4780-FD45-9C46-7591029F1B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Služby zdravotní péče</a:t>
            </a:r>
            <a:endParaRPr lang="cs-CZ" dirty="0"/>
          </a:p>
        </p:txBody>
      </p:sp>
      <p:graphicFrame>
        <p:nvGraphicFramePr>
          <p:cNvPr id="5" name="Zástupný symbol pro obsah 3">
            <a:extLst>
              <a:ext uri="{FF2B5EF4-FFF2-40B4-BE49-F238E27FC236}">
                <a16:creationId xmlns:a16="http://schemas.microsoft.com/office/drawing/2014/main" xmlns="" id="{A7BB0AEF-07AE-AC42-B226-620C11F6A6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06981425"/>
              </p:ext>
            </p:extLst>
          </p:nvPr>
        </p:nvGraphicFramePr>
        <p:xfrm>
          <a:off x="5510463" y="1472818"/>
          <a:ext cx="3176335" cy="2333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5A030B55-EACF-064B-89B9-9F734CB74265}"/>
              </a:ext>
            </a:extLst>
          </p:cNvPr>
          <p:cNvSpPr txBox="1"/>
          <p:nvPr/>
        </p:nvSpPr>
        <p:spPr>
          <a:xfrm>
            <a:off x="416970" y="4650792"/>
            <a:ext cx="4343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400" noProof="0" dirty="0" smtClean="0">
                <a:solidFill>
                  <a:prstClr val="black"/>
                </a:solidFill>
              </a:rPr>
              <a:t>Zdravotní péči potřebovala v uplynulých 3 letech využít necelá polovina uživatelů sociálních služeb, ve službách sociální péče to byly ¾ uživatelů. Drtivé většině z nich se službu podařilo využít a rovněž valná většina z nich uvádí, že se jim služba pomohla s tím, co potřebovali. 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75743" y="6549845"/>
            <a:ext cx="8186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Potřeba:</a:t>
            </a:r>
            <a:r>
              <a:rPr kumimoji="0" lang="cs-CZ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 všechny služby n=490, Péče n=216; Využití: všechny služby n=177, Pomohla: všechny služby n=221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</p:txBody>
      </p:sp>
      <p:graphicFrame>
        <p:nvGraphicFramePr>
          <p:cNvPr id="14" name="Zástupný symbol pro obsah 3">
            <a:extLst>
              <a:ext uri="{FF2B5EF4-FFF2-40B4-BE49-F238E27FC236}">
                <a16:creationId xmlns:a16="http://schemas.microsoft.com/office/drawing/2014/main" xmlns="" id="{A7BB0AEF-07AE-AC42-B226-620C11F6A6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24969142"/>
              </p:ext>
            </p:extLst>
          </p:nvPr>
        </p:nvGraphicFramePr>
        <p:xfrm>
          <a:off x="5879805" y="3944679"/>
          <a:ext cx="2806993" cy="2199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6" name="Obdélník 15"/>
          <p:cNvSpPr/>
          <p:nvPr/>
        </p:nvSpPr>
        <p:spPr>
          <a:xfrm>
            <a:off x="6394021" y="3699360"/>
            <a:ext cx="14275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60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err="1"/>
              <a:t>Všechny</a:t>
            </a:r>
            <a:r>
              <a:rPr lang="en-US" sz="1600" dirty="0"/>
              <a:t> </a:t>
            </a:r>
            <a:r>
              <a:rPr lang="en-US" sz="1600" dirty="0" err="1"/>
              <a:t>služby</a:t>
            </a:r>
            <a:endParaRPr lang="en-US" sz="16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275743" y="2120311"/>
            <a:ext cx="1572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Potřeba využít službu ZP v posledních </a:t>
            </a:r>
          </a:p>
          <a:p>
            <a:r>
              <a:rPr lang="cs-CZ" b="1" dirty="0" smtClean="0"/>
              <a:t>3 letech</a:t>
            </a:r>
            <a:endParaRPr lang="cs-CZ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977254" y="2322626"/>
            <a:ext cx="1572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Podařilo se využít službu</a:t>
            </a:r>
            <a:endParaRPr lang="cs-CZ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863014" y="4028054"/>
            <a:ext cx="1572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Pomohla služba s tím, co bylo potřeba?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1327668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6"/>
          <p:cNvSpPr>
            <a:spLocks noGrp="1"/>
          </p:cNvSpPr>
          <p:nvPr>
            <p:ph idx="1"/>
          </p:nvPr>
        </p:nvSpPr>
        <p:spPr bwMode="auto">
          <a:xfrm>
            <a:off x="13058" y="1299751"/>
            <a:ext cx="8595362" cy="485933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Jako středně problematická byla hodnocena všechna kritéria</a:t>
            </a:r>
          </a:p>
          <a:p>
            <a:pPr lvl="1"/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Obecně se nedostupnost více týká dlouhodobé zdravotní péče</a:t>
            </a:r>
          </a:p>
          <a:p>
            <a:pPr lvl="1"/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Největší bariéry:</a:t>
            </a:r>
          </a:p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Lékaři nepřijímají nové pacienty</a:t>
            </a:r>
          </a:p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Nedostatek financí</a:t>
            </a:r>
          </a:p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Nemožnost dodržovat léčebný režim v daných životních podmínkách</a:t>
            </a:r>
          </a:p>
          <a:p>
            <a:pPr lvl="1"/>
            <a:endParaRPr lang="cs-CZ" altLang="cs-CZ" sz="2800" dirty="0" smtClean="0">
              <a:ea typeface="Adobe Garamond Pro" pitchFamily="124" charset="0"/>
              <a:cs typeface="Adobe Garamond Pro" pitchFamily="12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Zdravotní služby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Zástupný symbol pro obsah 3">
            <a:extLst>
              <a:ext uri="{FF2B5EF4-FFF2-40B4-BE49-F238E27FC236}">
                <a16:creationId xmlns:a16="http://schemas.microsoft.com/office/drawing/2014/main" xmlns="" id="{B6ED9B5E-F6F5-F54C-A249-1173FB53E4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70293367"/>
              </p:ext>
            </p:extLst>
          </p:nvPr>
        </p:nvGraphicFramePr>
        <p:xfrm>
          <a:off x="158210" y="1032417"/>
          <a:ext cx="4343400" cy="3179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Zástupný symbol pro obsah 3">
            <a:extLst>
              <a:ext uri="{FF2B5EF4-FFF2-40B4-BE49-F238E27FC236}">
                <a16:creationId xmlns:a16="http://schemas.microsoft.com/office/drawing/2014/main" xmlns="" id="{A350F4D5-121E-094E-84CC-D34D909E6C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84683199"/>
              </p:ext>
            </p:extLst>
          </p:nvPr>
        </p:nvGraphicFramePr>
        <p:xfrm>
          <a:off x="1195935" y="1799936"/>
          <a:ext cx="3176335" cy="2333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Nadpis 2">
            <a:extLst>
              <a:ext uri="{FF2B5EF4-FFF2-40B4-BE49-F238E27FC236}">
                <a16:creationId xmlns:a16="http://schemas.microsoft.com/office/drawing/2014/main" xmlns="" id="{A06A4894-4780-FD45-9C46-7591029F1B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Předškolní služby péče o děti</a:t>
            </a:r>
            <a:endParaRPr lang="cs-CZ" dirty="0"/>
          </a:p>
        </p:txBody>
      </p:sp>
      <p:graphicFrame>
        <p:nvGraphicFramePr>
          <p:cNvPr id="5" name="Zástupný symbol pro obsah 3">
            <a:extLst>
              <a:ext uri="{FF2B5EF4-FFF2-40B4-BE49-F238E27FC236}">
                <a16:creationId xmlns:a16="http://schemas.microsoft.com/office/drawing/2014/main" xmlns="" id="{A7BB0AEF-07AE-AC42-B226-620C11F6A6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36515408"/>
              </p:ext>
            </p:extLst>
          </p:nvPr>
        </p:nvGraphicFramePr>
        <p:xfrm>
          <a:off x="5510463" y="1472818"/>
          <a:ext cx="3176335" cy="2333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Zástupný symbol pro obsah 3">
            <a:extLst>
              <a:ext uri="{FF2B5EF4-FFF2-40B4-BE49-F238E27FC236}">
                <a16:creationId xmlns:a16="http://schemas.microsoft.com/office/drawing/2014/main" xmlns="" id="{6421C40E-BB89-4A4A-BBD3-79496DCE2D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71738039"/>
              </p:ext>
            </p:extLst>
          </p:nvPr>
        </p:nvGraphicFramePr>
        <p:xfrm>
          <a:off x="-975765" y="-2287483"/>
          <a:ext cx="4343400" cy="3179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5A030B55-EACF-064B-89B9-9F734CB74265}"/>
              </a:ext>
            </a:extLst>
          </p:cNvPr>
          <p:cNvSpPr txBox="1"/>
          <p:nvPr/>
        </p:nvSpPr>
        <p:spPr>
          <a:xfrm>
            <a:off x="485575" y="4445423"/>
            <a:ext cx="434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 smtClean="0">
                <a:solidFill>
                  <a:prstClr val="black"/>
                </a:solidFill>
              </a:rPr>
              <a:t>Celkově služby předškolní péče o děti potřebovala využít necelá pětina uživatelů sociálních služeb, častěji ze služeb sociální prevence. Většině z nich se službu podařilo využít (upřesněme ale, že byly uvažovány zejména děti starší 3 let, neboť mladší děti jsou v těchto službách stále málo zastoupeny). Téměř každý desátý z těch, kdo službu využili, zároveň nemohl říct, že by služba odpovídala na jeho potřebu, z čehož lze usuzovat na nedostatečnou flexibilitu předškolních služeb péče o děti (zejm. školek).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75743" y="6537404"/>
            <a:ext cx="8186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Potřeba: všechny služby n=482, Prevence n=270; Využití: všechny služby n=87, Pomohla: všechny služby n=80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75743" y="2120311"/>
            <a:ext cx="1572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Potřeba využít službu ÚP v posledních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3 letech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977254" y="2322626"/>
            <a:ext cx="1572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Podařilo se využít službu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4863014" y="4028054"/>
            <a:ext cx="1572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Pomohla služba s tím, co bylo potřeba?</a:t>
            </a:r>
            <a:endParaRPr kumimoji="0" lang="cs-CZ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</p:txBody>
      </p:sp>
      <p:graphicFrame>
        <p:nvGraphicFramePr>
          <p:cNvPr id="21" name="Zástupný symbol pro obsah 3">
            <a:extLst>
              <a:ext uri="{FF2B5EF4-FFF2-40B4-BE49-F238E27FC236}">
                <a16:creationId xmlns:a16="http://schemas.microsoft.com/office/drawing/2014/main" xmlns="" id="{A7BB0AEF-07AE-AC42-B226-620C11F6A6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78632919"/>
              </p:ext>
            </p:extLst>
          </p:nvPr>
        </p:nvGraphicFramePr>
        <p:xfrm>
          <a:off x="5879805" y="3944679"/>
          <a:ext cx="2806993" cy="2199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" name="Obdélník 21"/>
          <p:cNvSpPr/>
          <p:nvPr/>
        </p:nvSpPr>
        <p:spPr>
          <a:xfrm>
            <a:off x="6394021" y="3699360"/>
            <a:ext cx="14275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60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cs-CZ" sz="1600" dirty="0" smtClean="0"/>
              <a:t>Všechny služby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2337730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6"/>
          <p:cNvSpPr>
            <a:spLocks noGrp="1"/>
          </p:cNvSpPr>
          <p:nvPr>
            <p:ph idx="1"/>
          </p:nvPr>
        </p:nvSpPr>
        <p:spPr bwMode="auto">
          <a:xfrm>
            <a:off x="13058" y="1547948"/>
            <a:ext cx="8595362" cy="485933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Zaměřili jsme se na děti od 3 let věku </a:t>
            </a:r>
          </a:p>
          <a:p>
            <a:pPr lvl="1"/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Problém zejména z hlediska přístupnosti a finanční dostupnosti</a:t>
            </a:r>
          </a:p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Přístupnost – problém přihlášení v průběhu školního roku, rigidní pravidla – neodpovídá potřebám</a:t>
            </a:r>
          </a:p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Finanční dostupnost – i přes to, že pro rodiny v hmotné nouzi je odpuštěno „</a:t>
            </a:r>
            <a:r>
              <a:rPr lang="cs-CZ" altLang="cs-CZ" sz="2800" dirty="0" err="1" smtClean="0">
                <a:ea typeface="Adobe Garamond Pro" pitchFamily="124" charset="0"/>
                <a:cs typeface="Adobe Garamond Pro" pitchFamily="124" charset="0"/>
              </a:rPr>
              <a:t>školkovné</a:t>
            </a:r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“ </a:t>
            </a:r>
            <a:endParaRPr lang="cs-CZ" altLang="cs-CZ" sz="2800" dirty="0" smtClean="0">
              <a:ea typeface="Adobe Garamond Pro" pitchFamily="124" charset="0"/>
              <a:cs typeface="Adobe Garamond Pro" pitchFamily="12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Předškolní péče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Typy příjmů v domácnosti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284382" y="6550223"/>
            <a:ext cx="3930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Všechny služby n=504, Péče n=223, Prevence n=281 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18147" y="5276506"/>
            <a:ext cx="71948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Uživatelé služeb sociální péče a prevence se navzájem svou příjmovou strukturou poměrně výrazně liší. U služeb péče je nejčastějším příjmem starobní důchod, příspěvek na péči, invalidní důchod, a popř. příjem z pracovní činnosti. U služeb prevence je nejtypičtější příjem z pracovní činnosti,  dávky hmotné nouze, rodinné dávky a invalidní důchod.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28876909"/>
              </p:ext>
            </p:extLst>
          </p:nvPr>
        </p:nvGraphicFramePr>
        <p:xfrm>
          <a:off x="481541" y="1286540"/>
          <a:ext cx="7868093" cy="39922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Obdélník 6"/>
          <p:cNvSpPr/>
          <p:nvPr/>
        </p:nvSpPr>
        <p:spPr>
          <a:xfrm>
            <a:off x="5585570" y="2899954"/>
            <a:ext cx="288000" cy="216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8204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A9DF8DF5-5A84-A748-9AD5-89E7302CC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Možnost </a:t>
            </a:r>
            <a:r>
              <a:rPr lang="cs-CZ" sz="2400" dirty="0"/>
              <a:t>pokrýt své běžné měsíční výdaje </a:t>
            </a:r>
            <a:r>
              <a:rPr lang="cs-CZ" sz="2400" dirty="0" smtClean="0"/>
              <a:t>ze </a:t>
            </a:r>
            <a:r>
              <a:rPr lang="cs-CZ" sz="2400" dirty="0"/>
              <a:t>současného </a:t>
            </a:r>
            <a:r>
              <a:rPr lang="cs-CZ" sz="2400" dirty="0" smtClean="0"/>
              <a:t>příjmu</a:t>
            </a:r>
            <a:endParaRPr lang="cs-CZ" sz="24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xmlns="" id="{282A9855-69B4-7043-B0B8-8B3ADF6FDA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40517317"/>
              </p:ext>
            </p:extLst>
          </p:nvPr>
        </p:nvGraphicFramePr>
        <p:xfrm>
          <a:off x="5510463" y="1408114"/>
          <a:ext cx="3176335" cy="2333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Zástupný symbol pro obsah 3">
            <a:extLst>
              <a:ext uri="{FF2B5EF4-FFF2-40B4-BE49-F238E27FC236}">
                <a16:creationId xmlns:a16="http://schemas.microsoft.com/office/drawing/2014/main" xmlns="" id="{88B2B3AE-00BD-3846-A362-82E52AF47D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01968701"/>
              </p:ext>
            </p:extLst>
          </p:nvPr>
        </p:nvGraphicFramePr>
        <p:xfrm>
          <a:off x="5510462" y="3938337"/>
          <a:ext cx="3176335" cy="2333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Zástupný symbol pro obsah 3">
            <a:extLst>
              <a:ext uri="{FF2B5EF4-FFF2-40B4-BE49-F238E27FC236}">
                <a16:creationId xmlns:a16="http://schemas.microsoft.com/office/drawing/2014/main" xmlns="" id="{B6ED9B5E-F6F5-F54C-A249-1173FB53E4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42974931"/>
              </p:ext>
            </p:extLst>
          </p:nvPr>
        </p:nvGraphicFramePr>
        <p:xfrm>
          <a:off x="908384" y="1579096"/>
          <a:ext cx="4343400" cy="3179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251784" y="6546250"/>
            <a:ext cx="39343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Všechny služby 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n=419, 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Péče 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n=185, </a:t>
            </a: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Prevence </a:t>
            </a: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n=234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037723" y="4968444"/>
            <a:ext cx="434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Zatímco</a:t>
            </a:r>
            <a:r>
              <a:rPr kumimoji="0" lang="cs-CZ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 uživatelé služeb sociální péče typicky disponují dostatečnými příjmy na pokrytí svých životních potřeb, u služeb sociální prevence je to velký problém – polovina uživatelů dostatečnými příjmy nedisponuje.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069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A9DF8DF5-5A84-A748-9AD5-89E7302CCB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Možnost </a:t>
            </a:r>
            <a:r>
              <a:rPr lang="cs-CZ" sz="2400" dirty="0"/>
              <a:t>pokrýt své běžné měsíční výdaje </a:t>
            </a:r>
            <a:r>
              <a:rPr lang="cs-CZ" sz="2400" dirty="0" smtClean="0"/>
              <a:t>ze </a:t>
            </a:r>
            <a:r>
              <a:rPr lang="cs-CZ" sz="2400" dirty="0"/>
              <a:t>současného </a:t>
            </a:r>
            <a:r>
              <a:rPr lang="cs-CZ" sz="2400" dirty="0" smtClean="0"/>
              <a:t>příjmu – podle typu příjmu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14669" y="6442502"/>
            <a:ext cx="82296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1050" dirty="0" smtClean="0">
                <a:solidFill>
                  <a:prstClr val="black"/>
                </a:solidFill>
              </a:rPr>
              <a:t>Mzda/plat n=119, OSVČ n=11, Starobní důchod </a:t>
            </a:r>
            <a:r>
              <a:rPr lang="cs-CZ" sz="1050" dirty="0" smtClean="0">
                <a:solidFill>
                  <a:prstClr val="black"/>
                </a:solidFill>
              </a:rPr>
              <a:t>n=176, </a:t>
            </a:r>
            <a:r>
              <a:rPr lang="cs-CZ" sz="1050" dirty="0" smtClean="0">
                <a:solidFill>
                  <a:prstClr val="black"/>
                </a:solidFill>
              </a:rPr>
              <a:t>Dávky hmotné nouze n=88, Rodinné dávky n=85, </a:t>
            </a:r>
            <a:r>
              <a:rPr lang="cs-CZ" sz="1050" dirty="0" smtClean="0">
                <a:solidFill>
                  <a:prstClr val="black"/>
                </a:solidFill>
              </a:rPr>
              <a:t>Příspěvek </a:t>
            </a:r>
            <a:r>
              <a:rPr lang="cs-CZ" sz="1050" dirty="0" smtClean="0">
                <a:solidFill>
                  <a:prstClr val="black"/>
                </a:solidFill>
              </a:rPr>
              <a:t>na bydlení n=50, Příspěvek na péči n=144, Výživné na dítě n=30, Invalidní důchod n=96</a:t>
            </a:r>
            <a:endParaRPr kumimoji="0" lang="cs-CZ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44317" y="4670732"/>
            <a:ext cx="81062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Pokud</a:t>
            </a:r>
            <a:r>
              <a:rPr kumimoji="0" lang="cs-CZ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 se podíváme na souvislost typů příjmů s tím, jaký podíl těch, kdo dané příjmy mají, nevystačí s </a:t>
            </a:r>
            <a:r>
              <a:rPr lang="cs-CZ" sz="1400" dirty="0" smtClean="0">
                <a:solidFill>
                  <a:prstClr val="black"/>
                </a:solidFill>
              </a:rPr>
              <a:t>celkovým příjmem, zjišťujeme, že nejhůře jsou na tom zejména ti, kdo pobírají dávky hmotné nouze a příspěvek na bydlení (u ostatních zdrojů s vysokým % je málo respondentů, takže data mají jen omezenou vypovídají hodnotu), což poukazuje na dlouhodobou neadekvátnost těchto sociálních dávek a potřebu dávkové systémy zlepšit. Mezi příjemci starobního důchodu a příspěvku na péči je naopak těch, kteří s příjmem nevystačí, poměrně málo.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19419630"/>
              </p:ext>
            </p:extLst>
          </p:nvPr>
        </p:nvGraphicFramePr>
        <p:xfrm>
          <a:off x="1740933" y="1646625"/>
          <a:ext cx="5194300" cy="2610612"/>
        </p:xfrm>
        <a:graphic>
          <a:graphicData uri="http://schemas.openxmlformats.org/drawingml/2006/table">
            <a:tbl>
              <a:tblPr/>
              <a:tblGrid>
                <a:gridCol w="3263900">
                  <a:extLst>
                    <a:ext uri="{9D8B030D-6E8A-4147-A177-3AD203B41FA5}">
                      <a16:colId xmlns:a16="http://schemas.microsoft.com/office/drawing/2014/main" xmlns="" val="2155007892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948515276"/>
                    </a:ext>
                  </a:extLst>
                </a:gridCol>
              </a:tblGrid>
              <a:tr h="600732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Typ příjmu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 těch, kdo mají tento typ příjmu, a nevystačí s </a:t>
                      </a:r>
                      <a:r>
                        <a:rPr lang="cs-CZ" sz="11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příjmem celkově</a:t>
                      </a:r>
                      <a:endParaRPr lang="cs-CZ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0078098"/>
                  </a:ext>
                </a:extLst>
              </a:tr>
              <a:tr h="22332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effectLst/>
                          <a:latin typeface="Calibri" panose="020F0502020204030204" pitchFamily="34" charset="0"/>
                        </a:rPr>
                        <a:t>Dávky hmotné nouze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42881460"/>
                  </a:ext>
                </a:extLst>
              </a:tr>
              <a:tr h="22332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effectLst/>
                          <a:latin typeface="Calibri" panose="020F0502020204030204" pitchFamily="34" charset="0"/>
                        </a:rPr>
                        <a:t>Příspěvek na bydlení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41399501"/>
                  </a:ext>
                </a:extLst>
              </a:tr>
              <a:tr h="22332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Rodinné dávky (rodičovský příspěvek, </a:t>
                      </a:r>
                      <a:r>
                        <a:rPr lang="cs-CZ" sz="1100" b="0" i="0" u="none" strike="noStrike" dirty="0" err="1">
                          <a:effectLst/>
                          <a:latin typeface="Calibri" panose="020F0502020204030204" pitchFamily="34" charset="0"/>
                        </a:rPr>
                        <a:t>příspěvek</a:t>
                      </a:r>
                      <a:r>
                        <a:rPr lang="cs-CZ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na dítě)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3518863"/>
                  </a:ext>
                </a:extLst>
              </a:tr>
              <a:tr h="22332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effectLst/>
                          <a:latin typeface="Calibri" panose="020F0502020204030204" pitchFamily="34" charset="0"/>
                        </a:rPr>
                        <a:t>Výživné na dítě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53334569"/>
                  </a:ext>
                </a:extLst>
              </a:tr>
              <a:tr h="22332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effectLst/>
                          <a:latin typeface="Calibri" panose="020F0502020204030204" pitchFamily="34" charset="0"/>
                        </a:rPr>
                        <a:t>Mzda/plat  (ať už z práce na smlouvu, nebo bez ní)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69365611"/>
                  </a:ext>
                </a:extLst>
              </a:tr>
              <a:tr h="22332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effectLst/>
                          <a:latin typeface="Calibri" panose="020F0502020204030204" pitchFamily="34" charset="0"/>
                        </a:rPr>
                        <a:t>Invalidní důchod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98166553"/>
                  </a:ext>
                </a:extLst>
              </a:tr>
              <a:tr h="223320">
                <a:tc>
                  <a:txBody>
                    <a:bodyPr/>
                    <a:lstStyle/>
                    <a:p>
                      <a:pPr algn="l" fontAlgn="b"/>
                      <a:r>
                        <a:rPr lang="pl-PL" sz="1100" b="0" i="0" u="none" strike="noStrike">
                          <a:effectLst/>
                          <a:latin typeface="Calibri" panose="020F0502020204030204" pitchFamily="34" charset="0"/>
                        </a:rPr>
                        <a:t>Příjem z práce na OSVČ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13640214"/>
                  </a:ext>
                </a:extLst>
              </a:tr>
              <a:tr h="22332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effectLst/>
                          <a:latin typeface="Calibri" panose="020F0502020204030204" pitchFamily="34" charset="0"/>
                        </a:rPr>
                        <a:t>Starobní důchod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7985138"/>
                  </a:ext>
                </a:extLst>
              </a:tr>
              <a:tr h="22332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effectLst/>
                          <a:latin typeface="Calibri" panose="020F0502020204030204" pitchFamily="34" charset="0"/>
                        </a:rPr>
                        <a:t>Příspěvek na péči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98701121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5692572" y="2259875"/>
            <a:ext cx="504000" cy="252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446776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6"/>
          <p:cNvSpPr>
            <a:spLocks noGrp="1"/>
          </p:cNvSpPr>
          <p:nvPr>
            <p:ph idx="1"/>
          </p:nvPr>
        </p:nvSpPr>
        <p:spPr bwMode="auto">
          <a:xfrm>
            <a:off x="13058" y="1547948"/>
            <a:ext cx="8595362" cy="485933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cs-CZ" sz="2800" dirty="0" smtClean="0"/>
              <a:t>Princip 14 Evropského sociálního pilíře říká:</a:t>
            </a:r>
          </a:p>
          <a:p>
            <a:pPr lvl="1">
              <a:buNone/>
            </a:pPr>
            <a:r>
              <a:rPr lang="cs-CZ" sz="2400" dirty="0" smtClean="0"/>
              <a:t>„</a:t>
            </a:r>
            <a:r>
              <a:rPr lang="cs-CZ" sz="2400" dirty="0" smtClean="0"/>
              <a:t>Každý, kdo nemá dostatečné prostředky, má právo na přiměřené dávky zaručující minimální příjem, který mu umožní důstojný život ve všech etapách života a účinný přístup k podpůrnému zboží a službám. V případě osob, které mohou pracovat, by měly být dávky zaručující minimální příjem </a:t>
            </a:r>
            <a:r>
              <a:rPr lang="cs-CZ" sz="2400" dirty="0" smtClean="0"/>
              <a:t>kombinovány </a:t>
            </a:r>
            <a:r>
              <a:rPr lang="cs-CZ" sz="2400" dirty="0" smtClean="0"/>
              <a:t>s pobídkami (znovu)začlenění na trhu práce</a:t>
            </a:r>
            <a:r>
              <a:rPr lang="cs-CZ" sz="2400" dirty="0" smtClean="0"/>
              <a:t>.“</a:t>
            </a:r>
          </a:p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Realita (nejen v ČR) je však taková, že systém je pod politickým tlakem a bývá podhodnocený</a:t>
            </a:r>
            <a:endParaRPr lang="cs-CZ" altLang="cs-CZ" sz="2800" dirty="0" smtClean="0">
              <a:ea typeface="Adobe Garamond Pro" pitchFamily="124" charset="0"/>
              <a:cs typeface="Adobe Garamond Pro" pitchFamily="12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Minimální příjem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6"/>
          <p:cNvSpPr>
            <a:spLocks noGrp="1"/>
          </p:cNvSpPr>
          <p:nvPr>
            <p:ph idx="1"/>
          </p:nvPr>
        </p:nvSpPr>
        <p:spPr bwMode="auto">
          <a:xfrm>
            <a:off x="13058" y="1547948"/>
            <a:ext cx="8595362" cy="485933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cs-CZ" sz="2800" dirty="0" smtClean="0"/>
              <a:t>Princip 14 Evropského sociálního pilíře říká:</a:t>
            </a:r>
          </a:p>
          <a:p>
            <a:pPr lvl="1">
              <a:buNone/>
            </a:pPr>
            <a:r>
              <a:rPr lang="cs-CZ" sz="2400" dirty="0" smtClean="0"/>
              <a:t>„</a:t>
            </a:r>
            <a:r>
              <a:rPr lang="cs-CZ" sz="2400" dirty="0" smtClean="0"/>
              <a:t>Každý, kdo nemá dostatečné prostředky, má právo na přiměřené dávky zaručující minimální příjem, který mu umožní důstojný život ve všech etapách života a účinný přístup k podpůrnému zboží a službám. V případě osob, které mohou pracovat, by měly být dávky zaručující minimální příjem </a:t>
            </a:r>
            <a:r>
              <a:rPr lang="cs-CZ" sz="2400" dirty="0" smtClean="0"/>
              <a:t>kombinovány </a:t>
            </a:r>
            <a:r>
              <a:rPr lang="cs-CZ" sz="2400" dirty="0" smtClean="0"/>
              <a:t>s pobídkami (znovu)začlenění na trhu práce</a:t>
            </a:r>
            <a:r>
              <a:rPr lang="cs-CZ" sz="2400" dirty="0" smtClean="0"/>
              <a:t>.“</a:t>
            </a:r>
          </a:p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Realita (nejen v ČR) je však taková, že systém je pod politickým tlakem a bývá podhodnocený</a:t>
            </a:r>
            <a:endParaRPr lang="cs-CZ" altLang="cs-CZ" sz="2800" dirty="0" smtClean="0">
              <a:ea typeface="Adobe Garamond Pro" pitchFamily="124" charset="0"/>
              <a:cs typeface="Adobe Garamond Pro" pitchFamily="12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Minimální příjem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6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85933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Dostupnost sociálních a dalších veřejných služeb pro lidi žijící v chudobě a sociálním vyloučení</a:t>
            </a:r>
          </a:p>
          <a:p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Kombinace externích a interních statistických dat a expertních údajů</a:t>
            </a:r>
          </a:p>
          <a:p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Témata:</a:t>
            </a:r>
          </a:p>
          <a:p>
            <a:pPr lvl="1"/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Bydlení</a:t>
            </a:r>
          </a:p>
          <a:p>
            <a:pPr lvl="1"/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Služby zaměstnanosti (Úřad práce)</a:t>
            </a:r>
          </a:p>
          <a:p>
            <a:pPr lvl="1"/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Předškolní péče</a:t>
            </a:r>
          </a:p>
          <a:p>
            <a:pPr lvl="1"/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Zdravotní péče</a:t>
            </a:r>
          </a:p>
          <a:p>
            <a:pPr lvl="1"/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Služby pro lidi bez domova</a:t>
            </a:r>
          </a:p>
          <a:p>
            <a:pPr lvl="1"/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Problematika minimálního příjmu (systém pomoci v hmotné nouzi)</a:t>
            </a:r>
            <a:endParaRPr lang="cs-CZ" altLang="cs-CZ" dirty="0" smtClean="0">
              <a:ea typeface="Adobe Garamond Pro" pitchFamily="124" charset="0"/>
              <a:cs typeface="Adobe Garamond Pro" pitchFamily="12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err="1" smtClean="0"/>
              <a:t>Caritas</a:t>
            </a:r>
            <a:r>
              <a:rPr lang="cs-CZ" dirty="0" smtClean="0"/>
              <a:t> CARES 2019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6"/>
          <p:cNvSpPr>
            <a:spLocks noGrp="1"/>
          </p:cNvSpPr>
          <p:nvPr>
            <p:ph idx="1"/>
          </p:nvPr>
        </p:nvSpPr>
        <p:spPr bwMode="auto">
          <a:xfrm>
            <a:off x="13058" y="1547948"/>
            <a:ext cx="8595362" cy="485933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Kritické body:</a:t>
            </a:r>
          </a:p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Aktivizační prvky mají povahu nátlaku/sankce - </a:t>
            </a:r>
            <a:r>
              <a:rPr lang="cs-CZ" sz="2800" dirty="0" smtClean="0"/>
              <a:t>individuální plány, veřejná </a:t>
            </a:r>
            <a:r>
              <a:rPr lang="cs-CZ" sz="2800" dirty="0" smtClean="0"/>
              <a:t>služba, výplata </a:t>
            </a:r>
            <a:r>
              <a:rPr lang="cs-CZ" sz="2800" dirty="0" smtClean="0"/>
              <a:t>dávky v poukázkách namísto hotovosti, nepružný harmonogram schůzek na úřadu </a:t>
            </a:r>
            <a:r>
              <a:rPr lang="cs-CZ" sz="2800" dirty="0" smtClean="0"/>
              <a:t>práce, sankční vyřazení z registru…</a:t>
            </a:r>
          </a:p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Příspěvek na živobytí, životní minimum</a:t>
            </a:r>
          </a:p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Doplatek na bydlení – </a:t>
            </a:r>
            <a:r>
              <a:rPr lang="cs-CZ" altLang="cs-CZ" sz="2800" dirty="0" err="1" smtClean="0">
                <a:ea typeface="Adobe Garamond Pro" pitchFamily="124" charset="0"/>
                <a:cs typeface="Adobe Garamond Pro" pitchFamily="124" charset="0"/>
              </a:rPr>
              <a:t>zastropování</a:t>
            </a:r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, </a:t>
            </a:r>
            <a:r>
              <a:rPr lang="cs-CZ" altLang="cs-CZ" sz="2800" dirty="0" err="1" smtClean="0">
                <a:ea typeface="Adobe Garamond Pro" pitchFamily="124" charset="0"/>
                <a:cs typeface="Adobe Garamond Pro" pitchFamily="124" charset="0"/>
              </a:rPr>
              <a:t>bezdoplatkové</a:t>
            </a:r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 zóny</a:t>
            </a:r>
          </a:p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MOP</a:t>
            </a:r>
            <a:endParaRPr lang="cs-CZ" altLang="cs-CZ" sz="2800" dirty="0" smtClean="0">
              <a:ea typeface="Adobe Garamond Pro" pitchFamily="124" charset="0"/>
              <a:cs typeface="Adobe Garamond Pro" pitchFamily="12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Minimální příjem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6"/>
          <p:cNvSpPr>
            <a:spLocks noGrp="1"/>
          </p:cNvSpPr>
          <p:nvPr>
            <p:ph idx="1"/>
          </p:nvPr>
        </p:nvSpPr>
        <p:spPr bwMode="auto">
          <a:xfrm>
            <a:off x="457200" y="1600200"/>
            <a:ext cx="8229600" cy="485933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Dotazník </a:t>
            </a:r>
            <a:r>
              <a:rPr lang="cs-CZ" altLang="cs-CZ" sz="2800" b="1" dirty="0" err="1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Caritas</a:t>
            </a:r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 </a:t>
            </a:r>
            <a:r>
              <a:rPr lang="cs-CZ" altLang="cs-CZ" sz="2800" b="1" dirty="0" err="1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Poverty</a:t>
            </a:r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 </a:t>
            </a:r>
            <a:r>
              <a:rPr lang="cs-CZ" altLang="cs-CZ" sz="2800" b="1" dirty="0" err="1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Observatories</a:t>
            </a:r>
            <a:endParaRPr lang="cs-CZ" altLang="cs-CZ" sz="2800" b="1" dirty="0" smtClean="0">
              <a:solidFill>
                <a:srgbClr val="C00000"/>
              </a:solidFill>
              <a:ea typeface="Adobe Garamond Pro" pitchFamily="124" charset="0"/>
              <a:cs typeface="Adobe Garamond Pro" pitchFamily="124" charset="0"/>
            </a:endParaRPr>
          </a:p>
          <a:p>
            <a:pPr lvl="1"/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N=504</a:t>
            </a:r>
          </a:p>
          <a:p>
            <a:pPr lvl="1"/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Rozhovor s náhodně vybranými uživateli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 služeb, kteří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z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ačali službu využívat v únoru 2019, kd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y probíhal sběr dat</a:t>
            </a:r>
          </a:p>
          <a:p>
            <a:pPr lvl="1"/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Reprezentativní pro strukturu služeb,které Charita ČR poskytuje</a:t>
            </a:r>
          </a:p>
          <a:p>
            <a:pPr lvl="1">
              <a:buNone/>
            </a:pPr>
            <a:endParaRPr lang="cs-CZ" altLang="cs-CZ" sz="2800" b="1" dirty="0" smtClean="0">
              <a:solidFill>
                <a:srgbClr val="C00000"/>
              </a:solidFill>
              <a:ea typeface="Adobe Garamond Pro" pitchFamily="124" charset="0"/>
              <a:cs typeface="Adobe Garamond Pro" pitchFamily="124" charset="0"/>
            </a:endParaRPr>
          </a:p>
          <a:p>
            <a:pPr lvl="1"/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Expertní </a:t>
            </a:r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dotazník </a:t>
            </a:r>
            <a:r>
              <a:rPr lang="cs-CZ" altLang="cs-CZ" sz="2800" b="1" dirty="0" err="1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Caritas</a:t>
            </a:r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 CARES</a:t>
            </a:r>
          </a:p>
          <a:p>
            <a:pPr lvl="1"/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N = 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237</a:t>
            </a:r>
          </a:p>
          <a:p>
            <a:pPr lvl="1"/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Dotazník vyplnili sociální pracovníci napříč druhy sociálních služeb, které Charita ČR poskytuje, na základě svých zkušeností a </a:t>
            </a:r>
            <a:r>
              <a:rPr lang="cs-CZ" altLang="cs-CZ" dirty="0" err="1" smtClean="0">
                <a:ea typeface="Adobe Garamond Pro" pitchFamily="124" charset="0"/>
                <a:cs typeface="Adobe Garamond Pro" pitchFamily="124" charset="0"/>
              </a:rPr>
              <a:t>expertízi</a:t>
            </a:r>
            <a:r>
              <a:rPr lang="cs-CZ" altLang="cs-CZ" dirty="0" smtClean="0">
                <a:ea typeface="Adobe Garamond Pro" pitchFamily="124" charset="0"/>
                <a:cs typeface="Adobe Garamond Pro" pitchFamily="124" charset="0"/>
              </a:rPr>
              <a:t> v daných oblastech</a:t>
            </a:r>
            <a:endParaRPr lang="cs-CZ" altLang="cs-CZ" dirty="0" smtClean="0">
              <a:ea typeface="Adobe Garamond Pro" pitchFamily="124" charset="0"/>
              <a:cs typeface="Adobe Garamond Pro" pitchFamily="124" charset="0"/>
            </a:endParaRPr>
          </a:p>
          <a:p>
            <a:pPr lvl="1"/>
            <a:endParaRPr lang="cs-CZ" altLang="cs-CZ" sz="2800" b="1" dirty="0" smtClean="0">
              <a:solidFill>
                <a:srgbClr val="C00000"/>
              </a:solidFill>
              <a:ea typeface="Adobe Garamond Pro" pitchFamily="124" charset="0"/>
              <a:cs typeface="Adobe Garamond Pro" pitchFamily="12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O </a:t>
            </a:r>
            <a:r>
              <a:rPr lang="cs-CZ" dirty="0" smtClean="0"/>
              <a:t>výzkumu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6"/>
          <p:cNvSpPr>
            <a:spLocks noGrp="1"/>
          </p:cNvSpPr>
          <p:nvPr>
            <p:ph idx="1"/>
          </p:nvPr>
        </p:nvSpPr>
        <p:spPr bwMode="auto">
          <a:xfrm>
            <a:off x="13058" y="1299751"/>
            <a:ext cx="8595362" cy="485933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4 kritéria celkové dostupnosti:</a:t>
            </a:r>
          </a:p>
          <a:p>
            <a:pPr lvl="1"/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Dostupnost </a:t>
            </a:r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(</a:t>
            </a:r>
            <a:r>
              <a:rPr lang="cs-CZ" altLang="cs-CZ" sz="2800" dirty="0" err="1" smtClean="0">
                <a:ea typeface="Adobe Garamond Pro" pitchFamily="124" charset="0"/>
                <a:cs typeface="Adobe Garamond Pro" pitchFamily="124" charset="0"/>
              </a:rPr>
              <a:t>availability</a:t>
            </a:r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)</a:t>
            </a:r>
            <a:r>
              <a:rPr lang="cs-CZ" sz="2800" dirty="0" smtClean="0"/>
              <a:t>: </a:t>
            </a:r>
            <a:r>
              <a:rPr lang="cs-CZ" sz="2800" dirty="0" smtClean="0"/>
              <a:t>služba existuje a je k dispozici potřebným v dostatečném rozsahu </a:t>
            </a:r>
            <a:r>
              <a:rPr lang="cs-CZ" sz="2800" dirty="0" smtClean="0"/>
              <a:t>(kapacitě)</a:t>
            </a:r>
          </a:p>
          <a:p>
            <a:pPr lvl="1"/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Přístupnost </a:t>
            </a:r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(</a:t>
            </a:r>
            <a:r>
              <a:rPr lang="cs-CZ" altLang="cs-CZ" sz="2800" dirty="0" err="1" smtClean="0">
                <a:ea typeface="Adobe Garamond Pro" pitchFamily="124" charset="0"/>
                <a:cs typeface="Adobe Garamond Pro" pitchFamily="124" charset="0"/>
              </a:rPr>
              <a:t>accessibility</a:t>
            </a:r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)</a:t>
            </a:r>
            <a:r>
              <a:rPr lang="cs-CZ" sz="2800" dirty="0" smtClean="0"/>
              <a:t>: přístup ke službě </a:t>
            </a:r>
            <a:r>
              <a:rPr lang="cs-CZ" sz="2800" dirty="0" smtClean="0"/>
              <a:t>lze snadno získat, je srozumitelná a snadno použitelná </a:t>
            </a:r>
            <a:endParaRPr lang="cs-CZ" sz="2800" dirty="0" smtClean="0"/>
          </a:p>
          <a:p>
            <a:pPr lvl="1"/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Cenová </a:t>
            </a:r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dostupnost </a:t>
            </a:r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(</a:t>
            </a:r>
            <a:r>
              <a:rPr lang="cs-CZ" altLang="cs-CZ" sz="2800" dirty="0" err="1" smtClean="0">
                <a:ea typeface="Adobe Garamond Pro" pitchFamily="124" charset="0"/>
                <a:cs typeface="Adobe Garamond Pro" pitchFamily="124" charset="0"/>
              </a:rPr>
              <a:t>affordability</a:t>
            </a:r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)</a:t>
            </a:r>
            <a:r>
              <a:rPr lang="cs-CZ" altLang="cs-CZ" sz="2800" dirty="0" smtClean="0">
                <a:ea typeface="Adobe Garamond Pro" pitchFamily="124" charset="0"/>
              </a:rPr>
              <a:t>:</a:t>
            </a:r>
            <a:r>
              <a:rPr lang="cs-CZ" sz="2800" dirty="0" smtClean="0"/>
              <a:t> </a:t>
            </a:r>
            <a:r>
              <a:rPr lang="cs-CZ" sz="2800" dirty="0" smtClean="0"/>
              <a:t>cena služby je pro potřebné únosná, případně je služba poskytována </a:t>
            </a:r>
            <a:r>
              <a:rPr lang="cs-CZ" sz="2800" dirty="0" smtClean="0"/>
              <a:t>bezplatně</a:t>
            </a:r>
          </a:p>
          <a:p>
            <a:pPr lvl="1"/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Dostatečnost </a:t>
            </a:r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(</a:t>
            </a:r>
            <a:r>
              <a:rPr lang="cs-CZ" altLang="cs-CZ" sz="2800" dirty="0" err="1" smtClean="0">
                <a:ea typeface="Adobe Garamond Pro" pitchFamily="124" charset="0"/>
                <a:cs typeface="Adobe Garamond Pro" pitchFamily="124" charset="0"/>
              </a:rPr>
              <a:t>adequacy</a:t>
            </a:r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)</a:t>
            </a:r>
            <a:r>
              <a:rPr lang="cs-CZ" sz="2800" dirty="0" smtClean="0"/>
              <a:t>: </a:t>
            </a:r>
            <a:r>
              <a:rPr lang="cs-CZ" sz="2800" dirty="0" smtClean="0"/>
              <a:t>služba je kvalitní a vyhovující, dokáže splnit potřeby klienta </a:t>
            </a:r>
          </a:p>
          <a:p>
            <a:pPr lvl="1"/>
            <a:endParaRPr lang="cs-CZ" altLang="cs-CZ" sz="2800" b="1" dirty="0" smtClean="0">
              <a:solidFill>
                <a:srgbClr val="C00000"/>
              </a:solidFill>
              <a:ea typeface="Adobe Garamond Pro" pitchFamily="124" charset="0"/>
              <a:cs typeface="Adobe Garamond Pro" pitchFamily="12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Dostupnost služeb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6"/>
          <p:cNvSpPr>
            <a:spLocks noGrp="1"/>
          </p:cNvSpPr>
          <p:nvPr>
            <p:ph idx="1"/>
          </p:nvPr>
        </p:nvSpPr>
        <p:spPr bwMode="auto">
          <a:xfrm>
            <a:off x="13058" y="1299751"/>
            <a:ext cx="8595362" cy="485933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Hodnoceno jako nejméně dostupná služba</a:t>
            </a:r>
          </a:p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Nedostupnost ve smyslu nedostatku obecních a sociálních bytů</a:t>
            </a:r>
          </a:p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Nepřístupnost ve smyslu diskriminace na trhu s bydlením, a také nedostatek podpory v bydlení (sociální práce, právní poradenství)</a:t>
            </a:r>
          </a:p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Finanční nedostupnost – nedostatek prostředků, omezení pro doplatek na bydlení, ale také zdražování bydlení obecně</a:t>
            </a:r>
          </a:p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Nedostatečnost ve smyslu </a:t>
            </a:r>
            <a:r>
              <a:rPr lang="cs-CZ" altLang="cs-CZ" sz="2800" dirty="0" err="1" smtClean="0">
                <a:ea typeface="Adobe Garamond Pro" pitchFamily="124" charset="0"/>
                <a:cs typeface="Adobe Garamond Pro" pitchFamily="124" charset="0"/>
              </a:rPr>
              <a:t>substandardního</a:t>
            </a:r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 či jinak nevyhovujícího bydlení</a:t>
            </a:r>
          </a:p>
          <a:p>
            <a:pPr lvl="1"/>
            <a:endParaRPr lang="cs-CZ" altLang="cs-CZ" sz="2800" dirty="0" smtClean="0">
              <a:ea typeface="Adobe Garamond Pro" pitchFamily="124" charset="0"/>
              <a:cs typeface="Adobe Garamond Pro" pitchFamily="12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Bydlení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Situace v oblasti bydlení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11512" y="6542267"/>
            <a:ext cx="62906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Všechny služby n=487, Péče n=214, Prevence n=273 (ti, kteří mají bydlení</a:t>
            </a:r>
            <a:r>
              <a:rPr kumimoji="0" lang="cs-CZ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 n=180)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18147" y="5008481"/>
            <a:ext cx="7194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cs-CZ" sz="1200" dirty="0">
                <a:solidFill>
                  <a:prstClr val="black"/>
                </a:solidFill>
              </a:rPr>
              <a:t>U služeb sociální péče drtivá většina uživatelů bydlí </a:t>
            </a:r>
            <a:r>
              <a:rPr lang="cs-CZ" sz="1200" dirty="0" smtClean="0">
                <a:solidFill>
                  <a:prstClr val="black"/>
                </a:solidFill>
              </a:rPr>
              <a:t>(nebo před nástupem do pobytové služby sociální péče bydlela) ve </a:t>
            </a:r>
            <a:r>
              <a:rPr lang="cs-CZ" sz="1200" dirty="0">
                <a:solidFill>
                  <a:prstClr val="black"/>
                </a:solidFill>
              </a:rPr>
              <a:t>standardním </a:t>
            </a:r>
            <a:r>
              <a:rPr lang="cs-CZ" sz="1200" dirty="0" smtClean="0">
                <a:solidFill>
                  <a:prstClr val="black"/>
                </a:solidFill>
              </a:rPr>
              <a:t>bydlení.</a:t>
            </a:r>
            <a:endParaRPr kumimoji="0" lang="cs-CZ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U uživatelů služeb prevence situace v oblasti bydlení reflektuje cílovou skupinu,</a:t>
            </a:r>
            <a:r>
              <a:rPr kumimoji="0" lang="cs-CZ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pro niž jsou konkrétní poskytované  služby určeny, proto výrazný podíl tvoří lidé bez domova, ubytovaní v sociálních službě azylový dům, nebo noclehárna. </a:t>
            </a:r>
            <a:r>
              <a:rPr lang="cs-CZ" sz="1200" dirty="0" smtClean="0">
                <a:solidFill>
                  <a:prstClr val="black"/>
                </a:solidFill>
              </a:rPr>
              <a:t>U uživatelů preventivních služeb, kteří mají bydlení, je pak výrazný podíl těch, jejichž postavení v bydlení je nejisté a/nebo má </a:t>
            </a:r>
            <a:r>
              <a:rPr lang="cs-CZ" sz="1200" dirty="0" err="1" smtClean="0">
                <a:solidFill>
                  <a:prstClr val="black"/>
                </a:solidFill>
              </a:rPr>
              <a:t>substandardní</a:t>
            </a:r>
            <a:r>
              <a:rPr lang="cs-CZ" sz="1200" dirty="0" smtClean="0">
                <a:solidFill>
                  <a:prstClr val="black"/>
                </a:solidFill>
              </a:rPr>
              <a:t> podobu – toto se týká konkrétně 29% z nich.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17591649"/>
              </p:ext>
            </p:extLst>
          </p:nvPr>
        </p:nvGraphicFramePr>
        <p:xfrm>
          <a:off x="144937" y="1241880"/>
          <a:ext cx="7868093" cy="294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 3"/>
          <p:cNvGraphicFramePr/>
          <p:nvPr>
            <p:extLst>
              <p:ext uri="{D42A27DB-BD31-4B8C-83A1-F6EECF244321}">
                <p14:modId xmlns:p14="http://schemas.microsoft.com/office/powerpoint/2010/main" xmlns="" val="3246569050"/>
              </p:ext>
            </p:extLst>
          </p:nvPr>
        </p:nvGraphicFramePr>
        <p:xfrm>
          <a:off x="5316277" y="3424565"/>
          <a:ext cx="3391787" cy="13175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5585631" y="3096407"/>
            <a:ext cx="26226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Postaven</a:t>
            </a:r>
            <a:r>
              <a:rPr lang="cs-CZ" sz="1100" dirty="0" smtClean="0">
                <a:solidFill>
                  <a:prstClr val="black"/>
                </a:solidFill>
              </a:rPr>
              <a:t>í v bydlení u uživatelů služeb sociální prevence, kteří mají bydlení </a:t>
            </a:r>
            <a:endParaRPr kumimoji="0" lang="cs-CZ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273746" y="3064508"/>
            <a:ext cx="3253564" cy="164571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se šipkou 11"/>
          <p:cNvCxnSpPr/>
          <p:nvPr/>
        </p:nvCxnSpPr>
        <p:spPr>
          <a:xfrm>
            <a:off x="4933507" y="2222205"/>
            <a:ext cx="946298" cy="712381"/>
          </a:xfrm>
          <a:prstGeom prst="straightConnector1">
            <a:avLst/>
          </a:prstGeom>
          <a:ln>
            <a:solidFill>
              <a:srgbClr val="0087C4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bdélník 12"/>
          <p:cNvSpPr/>
          <p:nvPr/>
        </p:nvSpPr>
        <p:spPr>
          <a:xfrm>
            <a:off x="5417184" y="3891606"/>
            <a:ext cx="2791144" cy="71845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0182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Situace v oblasti bydlení</a:t>
            </a:r>
            <a:endParaRPr lang="cs-CZ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287383" y="1600200"/>
            <a:ext cx="8399417" cy="4858657"/>
          </a:xfrm>
        </p:spPr>
        <p:txBody>
          <a:bodyPr/>
          <a:lstStyle/>
          <a:p>
            <a:pPr>
              <a:buNone/>
            </a:pPr>
            <a:r>
              <a:rPr lang="cs-CZ" sz="2000" dirty="0" smtClean="0"/>
              <a:t>Kam odcházejí uživatelé z azylových domů Charity ČR (2018):</a:t>
            </a:r>
          </a:p>
          <a:p>
            <a:pPr>
              <a:buNone/>
            </a:pPr>
            <a:r>
              <a:rPr lang="cs-CZ" sz="2000" dirty="0" smtClean="0"/>
              <a:t> Z azylových domů </a:t>
            </a:r>
            <a:r>
              <a:rPr lang="cs-CZ" sz="2000" dirty="0" smtClean="0"/>
              <a:t>pro jednotlivce jen 11 % </a:t>
            </a:r>
            <a:r>
              <a:rPr lang="cs-CZ" sz="2000" b="0" dirty="0" smtClean="0">
                <a:solidFill>
                  <a:schemeClr val="tx1"/>
                </a:solidFill>
              </a:rPr>
              <a:t>následně přesunulo do </a:t>
            </a:r>
            <a:r>
              <a:rPr lang="cs-CZ" sz="2000" b="0" dirty="0" smtClean="0">
                <a:solidFill>
                  <a:schemeClr val="tx1"/>
                </a:solidFill>
              </a:rPr>
              <a:t>běžného </a:t>
            </a:r>
            <a:r>
              <a:rPr lang="cs-CZ" sz="2000" b="0" dirty="0" smtClean="0">
                <a:solidFill>
                  <a:schemeClr val="tx1"/>
                </a:solidFill>
              </a:rPr>
              <a:t>nájemního bytu</a:t>
            </a:r>
            <a:r>
              <a:rPr lang="cs-CZ" sz="2000" dirty="0" smtClean="0"/>
              <a:t>; 4 % </a:t>
            </a:r>
            <a:r>
              <a:rPr lang="cs-CZ" sz="2000" b="0" dirty="0" smtClean="0">
                <a:solidFill>
                  <a:schemeClr val="tx1"/>
                </a:solidFill>
              </a:rPr>
              <a:t>se přesunula do sociálního bydlení</a:t>
            </a:r>
            <a:r>
              <a:rPr lang="cs-CZ" sz="2000" dirty="0" smtClean="0"/>
              <a:t>, 23 % </a:t>
            </a:r>
            <a:r>
              <a:rPr lang="cs-CZ" sz="2000" b="0" dirty="0" smtClean="0">
                <a:solidFill>
                  <a:schemeClr val="tx1"/>
                </a:solidFill>
              </a:rPr>
              <a:t>do soukromé ubytovny</a:t>
            </a:r>
            <a:r>
              <a:rPr lang="cs-CZ" sz="2000" dirty="0" smtClean="0"/>
              <a:t> </a:t>
            </a:r>
            <a:r>
              <a:rPr lang="cs-CZ" sz="2000" b="0" dirty="0" smtClean="0">
                <a:solidFill>
                  <a:schemeClr val="tx1"/>
                </a:solidFill>
              </a:rPr>
              <a:t>a</a:t>
            </a:r>
            <a:r>
              <a:rPr lang="cs-CZ" sz="2000" dirty="0" smtClean="0"/>
              <a:t> 16 % </a:t>
            </a:r>
            <a:r>
              <a:rPr lang="cs-CZ" sz="2000" b="0" dirty="0" smtClean="0">
                <a:solidFill>
                  <a:schemeClr val="tx1"/>
                </a:solidFill>
              </a:rPr>
              <a:t>do jiného azylového </a:t>
            </a:r>
            <a:r>
              <a:rPr lang="cs-CZ" sz="2000" b="0" dirty="0" smtClean="0">
                <a:solidFill>
                  <a:schemeClr val="tx1"/>
                </a:solidFill>
              </a:rPr>
              <a:t>domu</a:t>
            </a:r>
            <a:r>
              <a:rPr lang="cs-CZ" sz="2000" b="0" dirty="0" smtClean="0">
                <a:solidFill>
                  <a:schemeClr val="tx1"/>
                </a:solidFill>
              </a:rPr>
              <a:t>,</a:t>
            </a:r>
            <a:r>
              <a:rPr lang="cs-CZ" sz="2000" b="0" dirty="0" smtClean="0">
                <a:solidFill>
                  <a:schemeClr val="tx1"/>
                </a:solidFill>
              </a:rPr>
              <a:t> </a:t>
            </a:r>
            <a:r>
              <a:rPr lang="cs-CZ" sz="2000" b="0" dirty="0" smtClean="0">
                <a:solidFill>
                  <a:schemeClr val="tx1"/>
                </a:solidFill>
              </a:rPr>
              <a:t>téměř polovina (46 %) nespadá do žádné z výše uvedených kategorií a z azylového domu se přesunuli buď do jiné sociální služby nebo zdravotnického zařízení, našli ubytování u rodiny nebo přátel, případně se vrátili na </a:t>
            </a:r>
            <a:r>
              <a:rPr lang="cs-CZ" sz="2000" b="0" dirty="0" smtClean="0">
                <a:solidFill>
                  <a:schemeClr val="tx1"/>
                </a:solidFill>
              </a:rPr>
              <a:t>ulici</a:t>
            </a:r>
          </a:p>
          <a:p>
            <a:pPr>
              <a:buNone/>
            </a:pPr>
            <a:r>
              <a:rPr lang="cs-CZ" sz="2000" dirty="0" smtClean="0"/>
              <a:t> V </a:t>
            </a:r>
            <a:r>
              <a:rPr lang="cs-CZ" sz="2000" dirty="0" smtClean="0"/>
              <a:t>azylových domech pro matky s dětmi v tísni byla situace mírně lepší – 31 % </a:t>
            </a:r>
            <a:r>
              <a:rPr lang="cs-CZ" sz="2000" b="0" dirty="0" smtClean="0">
                <a:solidFill>
                  <a:schemeClr val="tx1"/>
                </a:solidFill>
              </a:rPr>
              <a:t>rodin se přesunulo do běžného bytu</a:t>
            </a:r>
            <a:r>
              <a:rPr lang="cs-CZ" sz="2000" dirty="0" smtClean="0"/>
              <a:t>, 3 % </a:t>
            </a:r>
            <a:r>
              <a:rPr lang="cs-CZ" sz="2000" b="0" dirty="0" smtClean="0">
                <a:solidFill>
                  <a:schemeClr val="tx1"/>
                </a:solidFill>
              </a:rPr>
              <a:t>do sociálního bytu</a:t>
            </a:r>
            <a:r>
              <a:rPr lang="cs-CZ" sz="2000" dirty="0" smtClean="0"/>
              <a:t>, 8 % </a:t>
            </a:r>
            <a:r>
              <a:rPr lang="cs-CZ" sz="2000" b="0" dirty="0" smtClean="0">
                <a:solidFill>
                  <a:schemeClr val="tx1"/>
                </a:solidFill>
              </a:rPr>
              <a:t>do ubytovny, </a:t>
            </a:r>
            <a:r>
              <a:rPr lang="cs-CZ" sz="2000" dirty="0" smtClean="0"/>
              <a:t>24 % </a:t>
            </a:r>
            <a:r>
              <a:rPr lang="cs-CZ" sz="2000" b="0" dirty="0" smtClean="0">
                <a:solidFill>
                  <a:schemeClr val="tx1"/>
                </a:solidFill>
              </a:rPr>
              <a:t>do jiného azylového domu a 33 % využilo jinou možnost (např. bydlení u rodiny nebo přátel či přistěhování k partnerovi)</a:t>
            </a:r>
            <a:endParaRPr lang="cs-CZ" sz="2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182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Zástupný symbol pro obsah 3">
            <a:extLst>
              <a:ext uri="{FF2B5EF4-FFF2-40B4-BE49-F238E27FC236}">
                <a16:creationId xmlns:a16="http://schemas.microsoft.com/office/drawing/2014/main" xmlns="" id="{B6ED9B5E-F6F5-F54C-A249-1173FB53E4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914010273"/>
              </p:ext>
            </p:extLst>
          </p:nvPr>
        </p:nvGraphicFramePr>
        <p:xfrm>
          <a:off x="158210" y="1032417"/>
          <a:ext cx="4343400" cy="3179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Nadpis 2">
            <a:extLst>
              <a:ext uri="{FF2B5EF4-FFF2-40B4-BE49-F238E27FC236}">
                <a16:creationId xmlns:a16="http://schemas.microsoft.com/office/drawing/2014/main" xmlns="" id="{A06A4894-4780-FD45-9C46-7591029F1B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Veřejné služby zaměstnanosti – Úřad práce</a:t>
            </a:r>
            <a:endParaRPr lang="cs-CZ" dirty="0"/>
          </a:p>
        </p:txBody>
      </p:sp>
      <p:graphicFrame>
        <p:nvGraphicFramePr>
          <p:cNvPr id="5" name="Zástupný symbol pro obsah 3">
            <a:extLst>
              <a:ext uri="{FF2B5EF4-FFF2-40B4-BE49-F238E27FC236}">
                <a16:creationId xmlns:a16="http://schemas.microsoft.com/office/drawing/2014/main" xmlns="" id="{A7BB0AEF-07AE-AC42-B226-620C11F6A6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00416870"/>
              </p:ext>
            </p:extLst>
          </p:nvPr>
        </p:nvGraphicFramePr>
        <p:xfrm>
          <a:off x="5510463" y="1472818"/>
          <a:ext cx="3176335" cy="2333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Zástupný symbol pro obsah 3">
            <a:extLst>
              <a:ext uri="{FF2B5EF4-FFF2-40B4-BE49-F238E27FC236}">
                <a16:creationId xmlns:a16="http://schemas.microsoft.com/office/drawing/2014/main" xmlns="" id="{A350F4D5-121E-094E-84CC-D34D909E6C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140916548"/>
              </p:ext>
            </p:extLst>
          </p:nvPr>
        </p:nvGraphicFramePr>
        <p:xfrm>
          <a:off x="1195935" y="1799936"/>
          <a:ext cx="3176335" cy="2333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Zástupný symbol pro obsah 3">
            <a:extLst>
              <a:ext uri="{FF2B5EF4-FFF2-40B4-BE49-F238E27FC236}">
                <a16:creationId xmlns:a16="http://schemas.microsoft.com/office/drawing/2014/main" xmlns="" id="{6421C40E-BB89-4A4A-BBD3-79496DCE2D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875099807"/>
              </p:ext>
            </p:extLst>
          </p:nvPr>
        </p:nvGraphicFramePr>
        <p:xfrm>
          <a:off x="445867" y="1455332"/>
          <a:ext cx="4343400" cy="31799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ovéPole 7">
            <a:extLst>
              <a:ext uri="{FF2B5EF4-FFF2-40B4-BE49-F238E27FC236}">
                <a16:creationId xmlns:a16="http://schemas.microsoft.com/office/drawing/2014/main" xmlns="" id="{5A030B55-EACF-064B-89B9-9F734CB74265}"/>
              </a:ext>
            </a:extLst>
          </p:cNvPr>
          <p:cNvSpPr txBox="1"/>
          <p:nvPr/>
        </p:nvSpPr>
        <p:spPr>
          <a:xfrm>
            <a:off x="416970" y="4650792"/>
            <a:ext cx="434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Služby</a:t>
            </a:r>
            <a:r>
              <a:rPr kumimoji="0" lang="cs-CZ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 Úřadu práce potřebovala využít třetina uživatelů sociálních služeb, z uživatelů služeb prevence více než polovina. Drtivé většině z nich se službu využít podařilo, avšak jen o málo více než polovina uživatelů udává, že jim Úřad práce pomohl s tím, co potřebovali, z tohoto hlediska vyplývá kvalita služeb ÚP jako problematická.</a:t>
            </a: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75743" y="6537404"/>
            <a:ext cx="81865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Potřeba:</a:t>
            </a:r>
            <a:r>
              <a:rPr kumimoji="0" lang="cs-CZ" sz="1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ヒラギノ角ゴ Pro W3" pitchFamily="124" charset="-128"/>
                <a:cs typeface="+mn-cs"/>
              </a:rPr>
              <a:t> všechny služby n=487, Prevence n=274; Využití: všechny služby n=177, Pomohla: všechny služby n=170, Prevence n=147</a:t>
            </a:r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ヒラギノ角ゴ Pro W3" pitchFamily="124" charset="-128"/>
              <a:cs typeface="+mn-cs"/>
            </a:endParaRPr>
          </a:p>
        </p:txBody>
      </p:sp>
      <p:graphicFrame>
        <p:nvGraphicFramePr>
          <p:cNvPr id="14" name="Zástupný symbol pro obsah 3">
            <a:extLst>
              <a:ext uri="{FF2B5EF4-FFF2-40B4-BE49-F238E27FC236}">
                <a16:creationId xmlns:a16="http://schemas.microsoft.com/office/drawing/2014/main" xmlns="" id="{A7BB0AEF-07AE-AC42-B226-620C11F6A6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23798943"/>
              </p:ext>
            </p:extLst>
          </p:nvPr>
        </p:nvGraphicFramePr>
        <p:xfrm>
          <a:off x="5709459" y="3859690"/>
          <a:ext cx="3176335" cy="23337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Zástupný symbol pro obsah 3">
            <a:extLst>
              <a:ext uri="{FF2B5EF4-FFF2-40B4-BE49-F238E27FC236}">
                <a16:creationId xmlns:a16="http://schemas.microsoft.com/office/drawing/2014/main" xmlns="" id="{A7BB0AEF-07AE-AC42-B226-620C11F6A6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30695788"/>
              </p:ext>
            </p:extLst>
          </p:nvPr>
        </p:nvGraphicFramePr>
        <p:xfrm>
          <a:off x="6109419" y="4170517"/>
          <a:ext cx="2235356" cy="16923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6" name="Obdélník 15"/>
          <p:cNvSpPr/>
          <p:nvPr/>
        </p:nvSpPr>
        <p:spPr>
          <a:xfrm>
            <a:off x="6384845" y="3690413"/>
            <a:ext cx="142757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600" b="0" i="0" u="none" strike="noStrike" kern="1200" spc="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 err="1"/>
              <a:t>Všechny</a:t>
            </a:r>
            <a:r>
              <a:rPr lang="en-US" sz="1600" dirty="0"/>
              <a:t> </a:t>
            </a:r>
            <a:r>
              <a:rPr lang="en-US" sz="1600" dirty="0" err="1"/>
              <a:t>služby</a:t>
            </a:r>
            <a:endParaRPr lang="en-US" sz="16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738032" y="4497414"/>
            <a:ext cx="7211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 smtClean="0"/>
              <a:t>Prevence</a:t>
            </a:r>
            <a:endParaRPr lang="cs-CZ" sz="11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275743" y="2120311"/>
            <a:ext cx="1572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Potřeba využít službu ÚP v posledních </a:t>
            </a:r>
          </a:p>
          <a:p>
            <a:r>
              <a:rPr lang="cs-CZ" b="1" dirty="0" smtClean="0"/>
              <a:t>3 letech</a:t>
            </a:r>
            <a:endParaRPr lang="cs-CZ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977254" y="2322626"/>
            <a:ext cx="15726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Podařilo se využít službu</a:t>
            </a:r>
            <a:endParaRPr lang="cs-CZ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863014" y="4028054"/>
            <a:ext cx="15726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Pomohla služba s tím, co bylo potřeba?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840474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sah 6"/>
          <p:cNvSpPr>
            <a:spLocks noGrp="1"/>
          </p:cNvSpPr>
          <p:nvPr>
            <p:ph idx="1"/>
          </p:nvPr>
        </p:nvSpPr>
        <p:spPr bwMode="auto">
          <a:xfrm>
            <a:off x="13058" y="1299751"/>
            <a:ext cx="8595362" cy="485933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Jako problematické byly hodnoceny zejména dostatečnost a přístupnost </a:t>
            </a:r>
          </a:p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Nepřístupnost</a:t>
            </a:r>
            <a:r>
              <a:rPr lang="cs-CZ" altLang="cs-CZ" sz="2800" b="1" dirty="0" smtClean="0">
                <a:solidFill>
                  <a:srgbClr val="C00000"/>
                </a:solidFill>
                <a:ea typeface="Adobe Garamond Pro" pitchFamily="124" charset="0"/>
                <a:cs typeface="Adobe Garamond Pro" pitchFamily="124" charset="0"/>
              </a:rPr>
              <a:t> </a:t>
            </a:r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ve smyslu obtížné orientace žadatelů v procesech a požadavcích na </a:t>
            </a:r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ně, nedostatečná podpora ze strany pracovníků ÚP, velkým problémem je zejména sankční vyřazování z evidence uchazečů o zaměstnání</a:t>
            </a:r>
          </a:p>
          <a:p>
            <a:pPr lvl="1"/>
            <a:r>
              <a:rPr lang="cs-CZ" altLang="cs-CZ" sz="2800" dirty="0" smtClean="0">
                <a:ea typeface="Adobe Garamond Pro" pitchFamily="124" charset="0"/>
                <a:cs typeface="Adobe Garamond Pro" pitchFamily="124" charset="0"/>
              </a:rPr>
              <a:t>Nedostatečnost ve smyslu nevhodných rekvalifikací, nabídek zaměstnání, chybějící individuální přístup, nedostatečná nabídka podporovaného zaměstnání</a:t>
            </a:r>
            <a:endParaRPr lang="cs-CZ" altLang="cs-CZ" sz="2800" dirty="0" smtClean="0">
              <a:ea typeface="Adobe Garamond Pro" pitchFamily="124" charset="0"/>
              <a:cs typeface="Adobe Garamond Pro" pitchFamily="124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0" y="-20638"/>
            <a:ext cx="6423025" cy="10874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/>
              <a:t>Veřejné služby zaměstnanosti – Úřad práce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AF081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A25B672676924498004DFCC14E37885" ma:contentTypeVersion="7" ma:contentTypeDescription="Vytvoří nový dokument" ma:contentTypeScope="" ma:versionID="98ac7c2cb2d456c27d17d78860c1420e">
  <xsd:schema xmlns:xsd="http://www.w3.org/2001/XMLSchema" xmlns:xs="http://www.w3.org/2001/XMLSchema" xmlns:p="http://schemas.microsoft.com/office/2006/metadata/properties" xmlns:ns2="7c11d484-a56e-436f-9bb7-db37f0103701" xmlns:ns3="adbb2659-ed35-46cb-a7a6-bab39b6ededf" targetNamespace="http://schemas.microsoft.com/office/2006/metadata/properties" ma:root="true" ma:fieldsID="4f7007c15966adbf7dfee85be9ebd99a" ns2:_="" ns3:_="">
    <xsd:import namespace="7c11d484-a56e-436f-9bb7-db37f0103701"/>
    <xsd:import namespace="adbb2659-ed35-46cb-a7a6-bab39b6ede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11d484-a56e-436f-9bb7-db37f01037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bb2659-ed35-46cb-a7a6-bab39b6eded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DF1E7E-AE4A-4DF0-A898-8F13313C862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266EDA-E1B9-4541-AA29-9397389E1A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11d484-a56e-436f-9bb7-db37f0103701"/>
    <ds:schemaRef ds:uri="adbb2659-ed35-46cb-a7a6-bab39b6ede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ppt_sablona_2018</Template>
  <TotalTime>4973</TotalTime>
  <Words>1948</Words>
  <Application>Microsoft Office PowerPoint</Application>
  <PresentationFormat>Předvádění na obrazovce (4:3)</PresentationFormat>
  <Paragraphs>191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Office</vt:lpstr>
      <vt:lpstr>Caritas CARES 2019 –  Dostupnost vybraných veřejných a sociálních služeb</vt:lpstr>
      <vt:lpstr>Caritas CARES 2019</vt:lpstr>
      <vt:lpstr>O výzkumu</vt:lpstr>
      <vt:lpstr>Dostupnost služeb</vt:lpstr>
      <vt:lpstr>Bydlení</vt:lpstr>
      <vt:lpstr>Situace v oblasti bydlení</vt:lpstr>
      <vt:lpstr>Situace v oblasti bydlení</vt:lpstr>
      <vt:lpstr>Veřejné služby zaměstnanosti – Úřad práce</vt:lpstr>
      <vt:lpstr>Veřejné služby zaměstnanosti – Úřad práce</vt:lpstr>
      <vt:lpstr>Zdravotní stav (obecné sebehodnocení)</vt:lpstr>
      <vt:lpstr>Služby zdravotní péče</vt:lpstr>
      <vt:lpstr>Zdravotní služby</vt:lpstr>
      <vt:lpstr>Předškolní služby péče o děti</vt:lpstr>
      <vt:lpstr>Předškolní péče</vt:lpstr>
      <vt:lpstr>Typy příjmů v domácnosti</vt:lpstr>
      <vt:lpstr>Možnost pokrýt své běžné měsíční výdaje ze současného příjmu</vt:lpstr>
      <vt:lpstr>Možnost pokrýt své běžné měsíční výdaje ze současného příjmu – podle typu příjmu</vt:lpstr>
      <vt:lpstr>Minimální příjem</vt:lpstr>
      <vt:lpstr>Minimální příjem</vt:lpstr>
      <vt:lpstr>Minimální příjem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oddělení</dc:title>
  <dc:creator>Martina Veverková</dc:creator>
  <cp:lastModifiedBy>Martina Veverková</cp:lastModifiedBy>
  <cp:revision>171</cp:revision>
  <dcterms:created xsi:type="dcterms:W3CDTF">2019-08-22T09:07:08Z</dcterms:created>
  <dcterms:modified xsi:type="dcterms:W3CDTF">2020-02-26T07:02:40Z</dcterms:modified>
</cp:coreProperties>
</file>