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4"/>
  </p:sldMasterIdLst>
  <p:notesMasterIdLst>
    <p:notesMasterId r:id="rId16"/>
  </p:notesMasterIdLst>
  <p:sldIdLst>
    <p:sldId id="261" r:id="rId5"/>
    <p:sldId id="257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 pitchFamily="12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 pitchFamily="12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 pitchFamily="12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 pitchFamily="12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 pitchFamily="12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ヒラギノ角ゴ Pro W3" pitchFamily="12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ヒラギノ角ゴ Pro W3" pitchFamily="12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ヒラギノ角ゴ Pro W3" pitchFamily="12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ヒラギノ角ゴ Pro W3" pitchFamily="12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a Kuchyňková" initials="IK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0F0A"/>
    <a:srgbClr val="E9BF0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25" autoAdjust="0"/>
    <p:restoredTop sz="92015" autoAdjust="0"/>
  </p:normalViewPr>
  <p:slideViewPr>
    <p:cSldViewPr snapToGrid="0" snapToObjects="1">
      <p:cViewPr varScale="1">
        <p:scale>
          <a:sx n="88" d="100"/>
          <a:sy n="88" d="100"/>
        </p:scale>
        <p:origin x="162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87EA00D-B4FA-4DF6-B95D-60BFEF54218E}" type="datetimeFigureOut">
              <a:rPr lang="en-US" altLang="cs-CZ"/>
              <a:pPr>
                <a:defRPr/>
              </a:pPr>
              <a:t>2/25/2020</a:t>
            </a:fld>
            <a:endParaRPr lang="en-US" alt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48AFD70-6A72-4347-96E4-1488BE34474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791198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typ_logotyp_cz_krivky_2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13" y="1157288"/>
            <a:ext cx="390525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0" y="3708400"/>
            <a:ext cx="9144000" cy="1371600"/>
          </a:xfrm>
          <a:prstGeom prst="rect">
            <a:avLst/>
          </a:prstGeom>
          <a:solidFill>
            <a:srgbClr val="AF0F0A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r>
              <a:rPr lang="cs-CZ" altLang="cs-CZ" smtClean="0"/>
              <a:t>Kliknutím lze upravit styl.</a:t>
            </a:r>
            <a:endParaRPr lang="en-US" altLang="cs-CZ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727200" y="5232060"/>
            <a:ext cx="5878286" cy="58817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5577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typ_logotyp_cz_krivky_2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214313"/>
            <a:ext cx="19097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865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-21093"/>
            <a:ext cx="6422571" cy="1087894"/>
          </a:xfrm>
          <a:prstGeom prst="rect">
            <a:avLst/>
          </a:prstGeom>
          <a:solidFill>
            <a:srgbClr val="AF0F0A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04000" anchor="ctr">
            <a:normAutofit fontScale="90000"/>
          </a:bodyPr>
          <a:lstStyle>
            <a:lvl1pPr algn="l">
              <a:defRPr sz="3200" b="1"/>
            </a:lvl1pPr>
          </a:lstStyle>
          <a:p>
            <a:r>
              <a:rPr lang="cs-CZ" altLang="cs-CZ" smtClean="0"/>
              <a:t>Kliknutím lze upravit styl.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281104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atyp_logotyp_cz_krivky_2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214313"/>
            <a:ext cx="19097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865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5865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-21093"/>
            <a:ext cx="6422571" cy="1087894"/>
          </a:xfrm>
          <a:prstGeom prst="rect">
            <a:avLst/>
          </a:prstGeom>
          <a:solidFill>
            <a:srgbClr val="AF0F0A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04000" anchor="ctr">
            <a:normAutofit fontScale="90000"/>
          </a:bodyPr>
          <a:lstStyle>
            <a:lvl1pPr algn="l">
              <a:defRPr sz="3200" b="1"/>
            </a:lvl1pPr>
          </a:lstStyle>
          <a:p>
            <a:r>
              <a:rPr lang="cs-CZ" altLang="cs-CZ" smtClean="0"/>
              <a:t>Kliknutím lze upravit styl.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84812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atyp_logotyp_cz_krivky_2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214313"/>
            <a:ext cx="19097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0" y="-21093"/>
            <a:ext cx="6422571" cy="1087894"/>
          </a:xfrm>
          <a:prstGeom prst="rect">
            <a:avLst/>
          </a:prstGeom>
          <a:solidFill>
            <a:srgbClr val="AF0F0A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04000" anchor="ctr">
            <a:normAutofit fontScale="90000"/>
          </a:bodyPr>
          <a:lstStyle>
            <a:lvl1pPr algn="l">
              <a:defRPr sz="3200" b="1"/>
            </a:lvl1pPr>
          </a:lstStyle>
          <a:p>
            <a:r>
              <a:rPr lang="cs-CZ" altLang="cs-CZ" smtClean="0"/>
              <a:t>Kliknutím lze upravit styl.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61283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atyp_logotyp_cz_krivky_2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214313"/>
            <a:ext cx="19097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-21093"/>
            <a:ext cx="6422571" cy="1087894"/>
          </a:xfrm>
          <a:prstGeom prst="rect">
            <a:avLst/>
          </a:prstGeom>
          <a:solidFill>
            <a:srgbClr val="AF0F0A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04000" anchor="ctr">
            <a:normAutofit fontScale="90000"/>
          </a:bodyPr>
          <a:lstStyle>
            <a:lvl1pPr algn="l">
              <a:defRPr sz="3200" b="1"/>
            </a:lvl1pPr>
          </a:lstStyle>
          <a:p>
            <a:r>
              <a:rPr lang="cs-CZ" altLang="cs-CZ" smtClean="0"/>
              <a:t>Kliknutím lze upravit styl.</a:t>
            </a:r>
            <a:endParaRPr lang="en-US" altLang="cs-CZ" dirty="0"/>
          </a:p>
        </p:txBody>
      </p:sp>
      <p:sp>
        <p:nvSpPr>
          <p:cNvPr id="7" name="Podnadpis 2"/>
          <p:cNvSpPr>
            <a:spLocks noGrp="1"/>
          </p:cNvSpPr>
          <p:nvPr>
            <p:ph type="subTitle" idx="11"/>
          </p:nvPr>
        </p:nvSpPr>
        <p:spPr>
          <a:xfrm>
            <a:off x="624114" y="3744687"/>
            <a:ext cx="5979886" cy="216262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624114" y="3149600"/>
            <a:ext cx="6444343" cy="58057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99824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457200" indent="-4572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800" b="1" kern="1200">
          <a:solidFill>
            <a:srgbClr val="C00000"/>
          </a:solidFill>
          <a:latin typeface="+mn-lt"/>
          <a:ea typeface="Adobe Garamond Pro"/>
          <a:cs typeface="Adobe Garamond Pro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9144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18288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600" dirty="0" smtClean="0"/>
              <a:t>Vývoj socioekonomického </a:t>
            </a:r>
            <a:r>
              <a:rPr lang="cs-CZ" sz="3600" dirty="0"/>
              <a:t>kontextu</a:t>
            </a:r>
          </a:p>
        </p:txBody>
      </p:sp>
      <p:sp>
        <p:nvSpPr>
          <p:cNvPr id="7171" name="Zástupný symbol pro obsah 4"/>
          <p:cNvSpPr>
            <a:spLocks noGrp="1"/>
          </p:cNvSpPr>
          <p:nvPr>
            <p:ph sz="half" idx="1"/>
          </p:nvPr>
        </p:nvSpPr>
        <p:spPr bwMode="auto">
          <a:xfrm>
            <a:off x="1727200" y="5462588"/>
            <a:ext cx="5878513" cy="682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altLang="cs-CZ" b="1" dirty="0" smtClean="0">
                <a:ea typeface="Adobe Garamond Pro" pitchFamily="124" charset="0"/>
                <a:cs typeface="Adobe Garamond Pro" pitchFamily="124" charset="0"/>
              </a:rPr>
              <a:t>Mgr. </a:t>
            </a:r>
            <a:r>
              <a:rPr lang="en-US" altLang="cs-CZ" b="1" dirty="0" smtClean="0">
                <a:ea typeface="Adobe Garamond Pro" pitchFamily="124" charset="0"/>
                <a:cs typeface="Adobe Garamond Pro" pitchFamily="124" charset="0"/>
              </a:rPr>
              <a:t>&amp;</a:t>
            </a:r>
            <a:r>
              <a:rPr lang="cs-CZ" altLang="cs-CZ" b="1" dirty="0" smtClean="0">
                <a:ea typeface="Adobe Garamond Pro" pitchFamily="124" charset="0"/>
                <a:cs typeface="Adobe Garamond Pro" pitchFamily="124" charset="0"/>
              </a:rPr>
              <a:t> Mgr. Lukáš </a:t>
            </a:r>
            <a:r>
              <a:rPr lang="cs-CZ" altLang="cs-CZ" b="1" dirty="0" err="1" smtClean="0">
                <a:ea typeface="Adobe Garamond Pro" pitchFamily="124" charset="0"/>
                <a:cs typeface="Adobe Garamond Pro" pitchFamily="124" charset="0"/>
              </a:rPr>
              <a:t>Curylo</a:t>
            </a:r>
            <a:endParaRPr lang="cs-CZ" altLang="cs-CZ" b="1" dirty="0" smtClean="0">
              <a:ea typeface="Adobe Garamond Pro" pitchFamily="124" charset="0"/>
              <a:cs typeface="Adobe Garamond Pro" pitchFamily="124" charset="0"/>
            </a:endParaRPr>
          </a:p>
          <a:p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ředitel Charity Česká republika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obsah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859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Obecně lze říci, že sociální systém je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poměrně dobře zkonstruovaný</a:t>
            </a:r>
            <a:endParaRPr lang="cs-CZ" altLang="cs-CZ" b="0" dirty="0" smtClean="0">
              <a:ea typeface="Adobe Garamond Pro" pitchFamily="124" charset="0"/>
              <a:cs typeface="Adobe Garamond Pro" pitchFamily="124" charset="0"/>
            </a:endParaRPr>
          </a:p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Ke zhoršením dochází, jelikož se jeho určité parametry neaktualizují podle změn v jiných oblastech socioekonomického spektra </a:t>
            </a:r>
          </a:p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Takovým příkladem může být absence zákona o sociálním bydlení, dlouho neřešený problém s exekucemi a nízká minimální mzda i nízké životní minimum, dlouhodobě neřešení sociálně </a:t>
            </a:r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zdravotní pomezí</a:t>
            </a:r>
            <a:endParaRPr lang="cs-CZ" altLang="cs-CZ" b="0" dirty="0" smtClean="0">
              <a:ea typeface="Adobe Garamond Pro" pitchFamily="124" charset="0"/>
              <a:cs typeface="Adobe Garamond Pro" pitchFamily="124" charset="0"/>
            </a:endParaRPr>
          </a:p>
          <a:p>
            <a:endParaRPr lang="cs-CZ" altLang="cs-CZ" dirty="0" smtClean="0">
              <a:ea typeface="Adobe Garamond Pro" pitchFamily="124" charset="0"/>
              <a:cs typeface="Adobe Garamond Pro" pitchFamily="12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Závěrem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/>
          <p:cNvSpPr>
            <a:spLocks noGrp="1"/>
          </p:cNvSpPr>
          <p:nvPr>
            <p:ph idx="1"/>
          </p:nvPr>
        </p:nvSpPr>
        <p:spPr>
          <a:xfrm>
            <a:off x="457200" y="2693988"/>
            <a:ext cx="8229600" cy="376555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itchFamily="34" charset="0"/>
              <a:buNone/>
            </a:pPr>
            <a:r>
              <a:rPr lang="cs-CZ" altLang="cs-CZ" smtClean="0">
                <a:ea typeface="Adobe Garamond Pro" pitchFamily="124" charset="0"/>
                <a:cs typeface="Adobe Garamond Pro" pitchFamily="124" charset="0"/>
              </a:rPr>
              <a:t>Děkuji za pozornost</a:t>
            </a:r>
          </a:p>
          <a:p>
            <a:pPr marL="0" indent="0"/>
            <a:endParaRPr lang="cs-CZ" altLang="cs-CZ" smtClean="0">
              <a:ea typeface="Adobe Garamond Pro" pitchFamily="124" charset="0"/>
              <a:cs typeface="Adobe Garamond Pro" pitchFamily="124" charset="0"/>
            </a:endParaRPr>
          </a:p>
          <a:p>
            <a:pPr marL="0" indent="0"/>
            <a:endParaRPr lang="cs-CZ" altLang="cs-CZ" smtClean="0">
              <a:ea typeface="Adobe Garamond Pro" pitchFamily="124" charset="0"/>
              <a:cs typeface="Adobe Garamond Pro" pitchFamily="124" charset="0"/>
            </a:endParaRPr>
          </a:p>
          <a:p>
            <a:pPr marL="0" indent="0">
              <a:buFont typeface="Arial" pitchFamily="34" charset="0"/>
              <a:buNone/>
            </a:pPr>
            <a:endParaRPr lang="cs-CZ" altLang="cs-CZ" sz="1800" smtClean="0">
              <a:ea typeface="Adobe Garamond Pro" pitchFamily="124" charset="0"/>
              <a:cs typeface="Adobe Garamond Pro" pitchFamily="12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cs-CZ" altLang="cs-CZ" sz="1800" smtClean="0">
                <a:ea typeface="Adobe Garamond Pro" pitchFamily="124" charset="0"/>
                <a:cs typeface="Adobe Garamond Pro" pitchFamily="124" charset="0"/>
              </a:rPr>
              <a:t>Mgr. et Mgr. Lukáš Curylo</a:t>
            </a:r>
          </a:p>
          <a:p>
            <a:pPr marL="0" indent="0">
              <a:buFont typeface="Arial" pitchFamily="34" charset="0"/>
              <a:buNone/>
            </a:pPr>
            <a:r>
              <a:rPr lang="cs-CZ" altLang="cs-CZ" sz="1800" smtClean="0">
                <a:ea typeface="Adobe Garamond Pro" pitchFamily="124" charset="0"/>
                <a:cs typeface="Adobe Garamond Pro" pitchFamily="124" charset="0"/>
              </a:rPr>
              <a:t>Email: lukas.curylo@charita.cz</a:t>
            </a:r>
          </a:p>
          <a:p>
            <a:pPr marL="0" indent="0">
              <a:buFont typeface="Arial" pitchFamily="34" charset="0"/>
              <a:buNone/>
            </a:pPr>
            <a:r>
              <a:rPr lang="cs-CZ" altLang="cs-CZ" sz="1800" smtClean="0">
                <a:ea typeface="Adobe Garamond Pro" pitchFamily="124" charset="0"/>
                <a:cs typeface="Adobe Garamond Pro" pitchFamily="124" charset="0"/>
              </a:rPr>
              <a:t>Tel: 731 616 564</a:t>
            </a:r>
          </a:p>
          <a:p>
            <a:pPr marL="0" indent="0"/>
            <a:endParaRPr lang="cs-CZ" altLang="cs-CZ" smtClean="0">
              <a:ea typeface="Adobe Garamond Pro" pitchFamily="124" charset="0"/>
              <a:cs typeface="Adobe Garamond Pro" pitchFamily="12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859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Počet obyvatel vzrostl mezi lety 2009-2019 o pouhé 1,8% (184 272 osob)</a:t>
            </a:r>
          </a:p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Velikost tak zůstává skoro stejná</a:t>
            </a:r>
            <a:r>
              <a:rPr lang="cs-CZ" altLang="cs-CZ" smtClean="0">
                <a:ea typeface="Adobe Garamond Pro" pitchFamily="124" charset="0"/>
                <a:cs typeface="Adobe Garamond Pro" pitchFamily="124" charset="0"/>
              </a:rPr>
              <a:t>, k podstatným změnám však došlo ve složení populace</a:t>
            </a:r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: </a:t>
            </a:r>
          </a:p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o 6,7 % klesl počet lidí v produktivním věku</a:t>
            </a:r>
          </a:p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o 13,7 % vzrostl počet dětí </a:t>
            </a:r>
          </a:p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ale zároveň: </a:t>
            </a:r>
          </a:p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o </a:t>
            </a:r>
            <a:r>
              <a:rPr lang="cs-CZ" altLang="cs-CZ" smtClean="0">
                <a:ea typeface="Adobe Garamond Pro" pitchFamily="124" charset="0"/>
                <a:cs typeface="Adobe Garamond Pro" pitchFamily="124" charset="0"/>
              </a:rPr>
              <a:t>31,1 % </a:t>
            </a:r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vzrostl počet osob </a:t>
            </a:r>
            <a:r>
              <a:rPr lang="cs-CZ" altLang="cs-CZ" smtClean="0">
                <a:ea typeface="Adobe Garamond Pro" pitchFamily="124" charset="0"/>
                <a:cs typeface="Adobe Garamond Pro" pitchFamily="124" charset="0"/>
              </a:rPr>
              <a:t>starších 65 let </a:t>
            </a:r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(483 834)</a:t>
            </a:r>
          </a:p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o </a:t>
            </a:r>
            <a:r>
              <a:rPr lang="cs-CZ" altLang="cs-CZ" smtClean="0">
                <a:ea typeface="Adobe Garamond Pro" pitchFamily="124" charset="0"/>
                <a:cs typeface="Adobe Garamond Pro" pitchFamily="124" charset="0"/>
              </a:rPr>
              <a:t>47,9 %</a:t>
            </a:r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 vzrostl počet osob </a:t>
            </a:r>
            <a:r>
              <a:rPr lang="cs-CZ" altLang="cs-CZ" smtClean="0">
                <a:ea typeface="Adobe Garamond Pro" pitchFamily="124" charset="0"/>
                <a:cs typeface="Adobe Garamond Pro" pitchFamily="124" charset="0"/>
              </a:rPr>
              <a:t>starších 85 let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Změny v demografii České republiky – struktura obyvatelstva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obsah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859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V zemi se rychle zvyšuje počet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závislých osob 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(osob do 14 let a nad 65 let věku)</a:t>
            </a:r>
          </a:p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To bude v krátkodobém i dlouhodobém výhledu vyžadovat odpovídající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změny veřejné politiky </a:t>
            </a:r>
          </a:p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Demografický a hospodářský výhled ukazuje na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nové potřeby v oblasti péče</a:t>
            </a:r>
          </a:p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Zejména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potřeba vyššího počtu sociálních pracovníků a profesionálních pečujících 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Změny v demografii České republiky – nové potřeby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obsah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859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Česká ekonomika aktuálně </a:t>
            </a:r>
            <a:r>
              <a:rPr lang="cs-CZ" altLang="cs-CZ" smtClean="0">
                <a:ea typeface="Adobe Garamond Pro" pitchFamily="124" charset="0"/>
                <a:cs typeface="Adobe Garamond Pro" pitchFamily="124" charset="0"/>
              </a:rPr>
              <a:t>stále roste, růst však začíná již mírně zpomalovat</a:t>
            </a:r>
          </a:p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Lze to vidět na poklesu růstu HDP za poslední roky:</a:t>
            </a:r>
          </a:p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o 4.3 % za rok 2017 </a:t>
            </a:r>
          </a:p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o 2,9% za rok 2018</a:t>
            </a:r>
          </a:p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o 2,5 % za rok 2019</a:t>
            </a:r>
          </a:p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Predikce na další období ukazuje na další útlum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Vývoj ekonomiky z pohledu růstu HDP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9338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Míra zaměstnanosti 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osob ve věku 20-64 let zůstává stále relativně vysoká</a:t>
            </a:r>
          </a:p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V roce 2019 to bylo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76 % </a:t>
            </a:r>
          </a:p>
          <a:p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Míra nezaměstnanosti 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je zanedbatelná – z maxima 7,3 % procenta roce 2009 klesla na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2,7 % 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v roce 2019</a:t>
            </a:r>
          </a:p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Číslo je značně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nad průměrem EU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, jež činí 6,3 %</a:t>
            </a:r>
          </a:p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Trhu práce se tak momentálně daří – poptávka vedla k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růstu mezd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, začíná se však projevovat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nedostatek pracovních sil </a:t>
            </a:r>
          </a:p>
          <a:p>
            <a:pPr>
              <a:buFont typeface="Arial" pitchFamily="34" charset="0"/>
              <a:buNone/>
            </a:pPr>
            <a:endParaRPr lang="cs-CZ" altLang="cs-CZ" dirty="0" smtClean="0">
              <a:ea typeface="Adobe Garamond Pro" pitchFamily="124" charset="0"/>
              <a:cs typeface="Adobe Garamond Pro" pitchFamily="12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Zaměstnanost a nezaměstnanost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obsah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859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Ukazatel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 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podílu populace ohrožené chudobou a společenským vyloučením (AROPE) je v České republice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jeden z nejnižších </a:t>
            </a:r>
          </a:p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V roce 2017 měl hodnotu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12,2 %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, zatímco EU průměr činil 22,4 %, tedy celý dvojnásobek </a:t>
            </a:r>
          </a:p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Pro osoby ohrožené chudobou však situace zůstává i nadále závažná </a:t>
            </a:r>
          </a:p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Je tomu tak proto, že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rozdíly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mezi sociálními skupinami 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a také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mezi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jednotlivými regiony 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se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dále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zvětšují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Chudoba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obsah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5092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Bezdomovectví je na vzestupu 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zejména kvůli nedostatku cenově dostupného a kvalitativně vyhovujícího sociálního bydlení </a:t>
            </a:r>
          </a:p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zde jako zásadní faktor vidíme dosud stále neexistují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zákon o sociálním a dostupném bydlení</a:t>
            </a:r>
            <a:endParaRPr lang="cs-CZ" altLang="cs-CZ" b="0" dirty="0" smtClean="0">
              <a:ea typeface="Adobe Garamond Pro" pitchFamily="124" charset="0"/>
              <a:cs typeface="Adobe Garamond Pro" pitchFamily="124" charset="0"/>
            </a:endParaRPr>
          </a:p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Dalším negativním prvkem je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velká zadluženost 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některých socioekonomických skupin, zejména Romů a obyvatel sociálně vyloučených lokalit </a:t>
            </a:r>
          </a:p>
          <a:p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Toto má ambici částečně řešit projednávaná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novela zákona exekučního řádu </a:t>
            </a:r>
            <a:r>
              <a:rPr lang="cs-CZ" altLang="cs-CZ" b="0" dirty="0" smtClean="0">
                <a:ea typeface="Adobe Garamond Pro" pitchFamily="124" charset="0"/>
                <a:cs typeface="Adobe Garamond Pro" pitchFamily="124" charset="0"/>
              </a:rPr>
              <a:t>(šance na zavedení teritoriality a systému jeden dlužník-jeden exekutor) 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Chudoba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obsah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004175" cy="4859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V České republice vzrostly výdaje jen mírně a v porovnání s průměrem EU </a:t>
            </a:r>
            <a:r>
              <a:rPr lang="cs-CZ" altLang="cs-CZ" smtClean="0">
                <a:ea typeface="Adobe Garamond Pro" pitchFamily="124" charset="0"/>
                <a:cs typeface="Adobe Garamond Pro" pitchFamily="124" charset="0"/>
              </a:rPr>
              <a:t>jsou výrazně podprůměrné </a:t>
            </a:r>
          </a:p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Od roku 2008 do roku 2016 vrostly z 2 706 eur na 3 054 eur na obyvatele na rok </a:t>
            </a:r>
          </a:p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V EU však došlo k průměrnému růstu z 6 488 eur na 7 377 eur na obyvatele na rok 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Výdaje na sociální dávky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obsah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113713" cy="4859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Navzdory nízké hladině sociálních výdajů je </a:t>
            </a:r>
            <a:r>
              <a:rPr lang="cs-CZ" altLang="cs-CZ" smtClean="0">
                <a:ea typeface="Adobe Garamond Pro" pitchFamily="124" charset="0"/>
                <a:cs typeface="Adobe Garamond Pro" pitchFamily="124" charset="0"/>
              </a:rPr>
              <a:t>dopad sociálních transferů </a:t>
            </a:r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(kromě starobního důchodů) </a:t>
            </a:r>
            <a:r>
              <a:rPr lang="cs-CZ" altLang="cs-CZ" smtClean="0">
                <a:ea typeface="Adobe Garamond Pro" pitchFamily="124" charset="0"/>
                <a:cs typeface="Adobe Garamond Pro" pitchFamily="124" charset="0"/>
              </a:rPr>
              <a:t>na míru chudoby mezi nejvyššími EU</a:t>
            </a:r>
          </a:p>
          <a:p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Sociální výdaje přitom redukují chudobu o celých </a:t>
            </a:r>
            <a:r>
              <a:rPr lang="cs-CZ" altLang="cs-CZ" smtClean="0">
                <a:ea typeface="Adobe Garamond Pro" pitchFamily="124" charset="0"/>
                <a:cs typeface="Adobe Garamond Pro" pitchFamily="124" charset="0"/>
              </a:rPr>
              <a:t>42,4%</a:t>
            </a:r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, zatímco průměr EU činí 34 % - </a:t>
            </a:r>
            <a:r>
              <a:rPr lang="cs-CZ" altLang="cs-CZ" smtClean="0">
                <a:ea typeface="Adobe Garamond Pro" pitchFamily="124" charset="0"/>
                <a:cs typeface="Adobe Garamond Pro" pitchFamily="124" charset="0"/>
              </a:rPr>
              <a:t>efektivnost</a:t>
            </a:r>
            <a:r>
              <a:rPr lang="cs-CZ" altLang="cs-CZ" b="0" smtClean="0">
                <a:ea typeface="Adobe Garamond Pro" pitchFamily="124" charset="0"/>
                <a:cs typeface="Adobe Garamond Pro" pitchFamily="124" charset="0"/>
              </a:rPr>
              <a:t> je tak znatelně vyšší 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Výdaje na sociální dávky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ylo_CC_prezentac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AF081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sablona_2018  -  Režim kompatibility" id="{65C5091B-BCC0-42DD-87F3-E29BA901175E}" vid="{61273472-BA13-4B28-91F4-00433A451A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A25B672676924498004DFCC14E37885" ma:contentTypeVersion="7" ma:contentTypeDescription="Vytvoří nový dokument" ma:contentTypeScope="" ma:versionID="98ac7c2cb2d456c27d17d78860c1420e">
  <xsd:schema xmlns:xsd="http://www.w3.org/2001/XMLSchema" xmlns:xs="http://www.w3.org/2001/XMLSchema" xmlns:p="http://schemas.microsoft.com/office/2006/metadata/properties" xmlns:ns2="7c11d484-a56e-436f-9bb7-db37f0103701" xmlns:ns3="adbb2659-ed35-46cb-a7a6-bab39b6ededf" targetNamespace="http://schemas.microsoft.com/office/2006/metadata/properties" ma:root="true" ma:fieldsID="4f7007c15966adbf7dfee85be9ebd99a" ns2:_="" ns3:_="">
    <xsd:import namespace="7c11d484-a56e-436f-9bb7-db37f0103701"/>
    <xsd:import namespace="adbb2659-ed35-46cb-a7a6-bab39b6ede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11d484-a56e-436f-9bb7-db37f01037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bb2659-ed35-46cb-a7a6-bab39b6eded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EC24EA-282D-4A22-8BA4-C2D257BAC843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adbb2659-ed35-46cb-a7a6-bab39b6ededf"/>
    <ds:schemaRef ds:uri="http://purl.org/dc/elements/1.1/"/>
    <ds:schemaRef ds:uri="7c11d484-a56e-436f-9bb7-db37f0103701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3266EDA-E1B9-4541-AA29-9397389E1A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11d484-a56e-436f-9bb7-db37f0103701"/>
    <ds:schemaRef ds:uri="adbb2659-ed35-46cb-a7a6-bab39b6ede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DF1E7E-AE4A-4DF0-A898-8F13313C86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Curylo_CC_prezentace</Template>
  <TotalTime>227</TotalTime>
  <Words>586</Words>
  <Application>Microsoft Office PowerPoint</Application>
  <PresentationFormat>Předvádění na obrazovce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Adobe Garamond Pro</vt:lpstr>
      <vt:lpstr>Arial</vt:lpstr>
      <vt:lpstr>Calibri</vt:lpstr>
      <vt:lpstr>ヒラギノ角ゴ Pro W3</vt:lpstr>
      <vt:lpstr>Curylo_CC_prezentace</vt:lpstr>
      <vt:lpstr>Vývoj socioekonomického kontextu</vt:lpstr>
      <vt:lpstr>Změny v demografii České republiky – struktura obyvatelstva</vt:lpstr>
      <vt:lpstr>Změny v demografii České republiky – nové potřeby</vt:lpstr>
      <vt:lpstr>Vývoj ekonomiky z pohledu růstu HDP</vt:lpstr>
      <vt:lpstr>Zaměstnanost a nezaměstnanost </vt:lpstr>
      <vt:lpstr>Chudoba </vt:lpstr>
      <vt:lpstr>Chudoba </vt:lpstr>
      <vt:lpstr>Výdaje na sociální dávky</vt:lpstr>
      <vt:lpstr>Výdaje na sociální dávky</vt:lpstr>
      <vt:lpstr>Závěrem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socioekonomického kontextu</dc:title>
  <dc:creator>Iva Kuchyňková</dc:creator>
  <cp:lastModifiedBy>Jiří Vraspír</cp:lastModifiedBy>
  <cp:revision>5</cp:revision>
  <dcterms:created xsi:type="dcterms:W3CDTF">2020-02-24T16:09:44Z</dcterms:created>
  <dcterms:modified xsi:type="dcterms:W3CDTF">2020-02-25T10:32:50Z</dcterms:modified>
</cp:coreProperties>
</file>