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20EBB0C4-6273-4C6E-B9BD-2EDC30F1CD52}" type="datetimeFigureOut">
              <a:rPr lang="en-US" dirty="0"/>
              <a:t>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2/21/2020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2/21/2020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2/21/2020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2/21/2020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smtClean="0"/>
              <a:t>Kliknutím na ikonu přidáte obrázek.</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9CAD897-D46E-4AD2-BD9B-49DD3E640873}" type="datetimeFigureOut">
              <a:rPr lang="en-US" dirty="0"/>
              <a:t>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2/21/2020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algn="ctr"/>
            <a:r>
              <a:rPr lang="cs-CZ" dirty="0" smtClean="0"/>
              <a:t>Minimální příjem jako měřítko začlenění a svépomoci </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28886079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Zkušenost pracovníků </a:t>
            </a:r>
            <a:endParaRPr lang="cs-CZ" dirty="0"/>
          </a:p>
        </p:txBody>
      </p:sp>
      <p:sp>
        <p:nvSpPr>
          <p:cNvPr id="3" name="Zástupný symbol pro obsah 2"/>
          <p:cNvSpPr>
            <a:spLocks noGrp="1"/>
          </p:cNvSpPr>
          <p:nvPr>
            <p:ph idx="1"/>
          </p:nvPr>
        </p:nvSpPr>
        <p:spPr/>
        <p:txBody>
          <a:bodyPr>
            <a:normAutofit/>
          </a:bodyPr>
          <a:lstStyle/>
          <a:p>
            <a:pPr algn="just"/>
            <a:r>
              <a:rPr lang="cs-CZ" dirty="0"/>
              <a:t>V místě, kde bydlí rodiny, s nimiž pracuji, má radnice </a:t>
            </a:r>
            <a:r>
              <a:rPr lang="cs-CZ" dirty="0" smtClean="0"/>
              <a:t>záměr vyhlásit </a:t>
            </a:r>
            <a:r>
              <a:rPr lang="cs-CZ" dirty="0"/>
              <a:t>oblast se zvýšeným výskytem sociálně </a:t>
            </a:r>
            <a:r>
              <a:rPr lang="cs-CZ" dirty="0" smtClean="0"/>
              <a:t>nežádoucích jevů</a:t>
            </a:r>
            <a:r>
              <a:rPr lang="cs-CZ" dirty="0"/>
              <a:t>. Vytipovaná oblast zahrnuje dům, kde </a:t>
            </a:r>
            <a:r>
              <a:rPr lang="cs-CZ" dirty="0" smtClean="0"/>
              <a:t>bydlí deset </a:t>
            </a:r>
            <a:r>
              <a:rPr lang="cs-CZ" dirty="0"/>
              <a:t>rodin, které jsou na doplatku na bydlení závislé. </a:t>
            </a:r>
            <a:r>
              <a:rPr lang="cs-CZ" dirty="0" smtClean="0"/>
              <a:t>Až jim </a:t>
            </a:r>
            <a:r>
              <a:rPr lang="cs-CZ" dirty="0"/>
              <a:t>tedy vyprší stávající smlouvy, pravděpodobně o </a:t>
            </a:r>
            <a:r>
              <a:rPr lang="cs-CZ" dirty="0" smtClean="0"/>
              <a:t>toto bydlení </a:t>
            </a:r>
            <a:r>
              <a:rPr lang="cs-CZ" dirty="0"/>
              <a:t>přijdou. Dostupnost bydlení je dnes pro tyto </a:t>
            </a:r>
            <a:r>
              <a:rPr lang="cs-CZ" dirty="0" smtClean="0"/>
              <a:t>lidi opravdu </a:t>
            </a:r>
            <a:r>
              <a:rPr lang="cs-CZ" dirty="0"/>
              <a:t>nízká – komerční bydlení je pro ně velmi </a:t>
            </a:r>
            <a:r>
              <a:rPr lang="cs-CZ" dirty="0" smtClean="0"/>
              <a:t>drahé, nemají </a:t>
            </a:r>
            <a:r>
              <a:rPr lang="cs-CZ" dirty="0"/>
              <a:t>peníze na kauci, a majitelé nemovitostí se </a:t>
            </a:r>
            <a:r>
              <a:rPr lang="cs-CZ" dirty="0" smtClean="0"/>
              <a:t>navíc zdráhají </a:t>
            </a:r>
            <a:r>
              <a:rPr lang="cs-CZ" dirty="0"/>
              <a:t>je ubytovat. Opravdu netuším, kam tyto rodiny </a:t>
            </a:r>
            <a:r>
              <a:rPr lang="cs-CZ" dirty="0" smtClean="0"/>
              <a:t>půjdou, obávám </a:t>
            </a:r>
            <a:r>
              <a:rPr lang="cs-CZ" dirty="0"/>
              <a:t>se, že jedinou možností pro ně bude </a:t>
            </a:r>
            <a:r>
              <a:rPr lang="cs-CZ" dirty="0" smtClean="0"/>
              <a:t>azylový dům</a:t>
            </a:r>
            <a:r>
              <a:rPr lang="cs-CZ" dirty="0"/>
              <a:t>.</a:t>
            </a:r>
          </a:p>
        </p:txBody>
      </p:sp>
    </p:spTree>
    <p:extLst>
      <p:ext uri="{BB962C8B-B14F-4D97-AF65-F5344CB8AC3E}">
        <p14:creationId xmlns:p14="http://schemas.microsoft.com/office/powerpoint/2010/main" val="2504617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Princip 14 </a:t>
            </a:r>
            <a:r>
              <a:rPr lang="cs-CZ" b="1" dirty="0" smtClean="0"/>
              <a:t>Evropského sociálního základu </a:t>
            </a:r>
            <a:endParaRPr lang="cs-CZ" dirty="0"/>
          </a:p>
        </p:txBody>
      </p:sp>
      <p:sp>
        <p:nvSpPr>
          <p:cNvPr id="3" name="Zástupný symbol pro obsah 2"/>
          <p:cNvSpPr>
            <a:spLocks noGrp="1"/>
          </p:cNvSpPr>
          <p:nvPr>
            <p:ph idx="1"/>
          </p:nvPr>
        </p:nvSpPr>
        <p:spPr>
          <a:xfrm>
            <a:off x="1708030" y="2440956"/>
            <a:ext cx="8619513" cy="2872916"/>
          </a:xfrm>
        </p:spPr>
        <p:txBody>
          <a:bodyPr>
            <a:normAutofit lnSpcReduction="10000"/>
          </a:bodyPr>
          <a:lstStyle/>
          <a:p>
            <a:pPr marL="0" indent="0">
              <a:buNone/>
            </a:pPr>
            <a:r>
              <a:rPr lang="cs-CZ" sz="2800" dirty="0"/>
              <a:t>“Každý, kdo je bez dostatečných zdrojů, má nárok na adekvátní příspěvky k minimálnímu příjmu, které mu zajistí důstojný život v každém věku, jakož i na efektivní přístup ke službám a zboží k tomu potřebným. Pro práceschopné osoby by měly být součástí systému minimálního příjmu také pobídky k návratu na trh práce.”</a:t>
            </a:r>
          </a:p>
          <a:p>
            <a:pPr marL="0" indent="0">
              <a:buNone/>
            </a:pPr>
            <a:r>
              <a:rPr lang="cs-CZ" dirty="0"/>
              <a:t> </a:t>
            </a:r>
          </a:p>
          <a:p>
            <a:pPr marL="0" indent="0">
              <a:buNone/>
            </a:pPr>
            <a:endParaRPr lang="cs-CZ" dirty="0"/>
          </a:p>
        </p:txBody>
      </p:sp>
    </p:spTree>
    <p:extLst>
      <p:ext uri="{BB962C8B-B14F-4D97-AF65-F5344CB8AC3E}">
        <p14:creationId xmlns:p14="http://schemas.microsoft.com/office/powerpoint/2010/main" val="13426898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Aktivní začlenění </a:t>
            </a:r>
            <a:endParaRPr lang="cs-CZ" dirty="0"/>
          </a:p>
        </p:txBody>
      </p:sp>
      <p:sp>
        <p:nvSpPr>
          <p:cNvPr id="3" name="Zástupný symbol pro obsah 2"/>
          <p:cNvSpPr>
            <a:spLocks noGrp="1"/>
          </p:cNvSpPr>
          <p:nvPr>
            <p:ph idx="1"/>
          </p:nvPr>
        </p:nvSpPr>
        <p:spPr/>
        <p:txBody>
          <a:bodyPr/>
          <a:lstStyle/>
          <a:p>
            <a:pPr>
              <a:buFontTx/>
              <a:buChar char="-"/>
            </a:pPr>
            <a:r>
              <a:rPr lang="cs-CZ" dirty="0" smtClean="0"/>
              <a:t> vychází z doporučení k aktivnímu začlenění osob vyloučených z trhu práce (Evropská komise, 2008)</a:t>
            </a:r>
          </a:p>
          <a:p>
            <a:pPr>
              <a:buFontTx/>
              <a:buChar char="-"/>
            </a:pPr>
            <a:r>
              <a:rPr lang="cs-CZ" dirty="0" smtClean="0"/>
              <a:t> programy mají být celoplošné</a:t>
            </a:r>
          </a:p>
          <a:p>
            <a:pPr>
              <a:buFontTx/>
              <a:buChar char="-"/>
            </a:pPr>
            <a:r>
              <a:rPr lang="cs-CZ" dirty="0" smtClean="0"/>
              <a:t> mají poskytovat podporu skrze finanční příspěvky</a:t>
            </a:r>
          </a:p>
          <a:p>
            <a:pPr>
              <a:buFontTx/>
              <a:buChar char="-"/>
            </a:pPr>
            <a:r>
              <a:rPr lang="cs-CZ" dirty="0"/>
              <a:t> </a:t>
            </a:r>
            <a:r>
              <a:rPr lang="cs-CZ" dirty="0" smtClean="0"/>
              <a:t>mají zajistit efektivní přístup k základním službám a zboží</a:t>
            </a:r>
          </a:p>
          <a:p>
            <a:pPr>
              <a:buFontTx/>
              <a:buChar char="-"/>
            </a:pPr>
            <a:r>
              <a:rPr lang="cs-CZ" dirty="0"/>
              <a:t> </a:t>
            </a:r>
            <a:r>
              <a:rPr lang="cs-CZ" dirty="0" smtClean="0"/>
              <a:t>mají zahrnovat svépomoc beneficienta </a:t>
            </a:r>
          </a:p>
          <a:p>
            <a:pPr>
              <a:buFontTx/>
              <a:buChar char="-"/>
            </a:pPr>
            <a:endParaRPr lang="cs-CZ" dirty="0" smtClean="0"/>
          </a:p>
        </p:txBody>
      </p:sp>
    </p:spTree>
    <p:extLst>
      <p:ext uri="{BB962C8B-B14F-4D97-AF65-F5344CB8AC3E}">
        <p14:creationId xmlns:p14="http://schemas.microsoft.com/office/powerpoint/2010/main" val="21615650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Minimální příjem v ČR </a:t>
            </a:r>
            <a:endParaRPr lang="cs-CZ" dirty="0"/>
          </a:p>
        </p:txBody>
      </p:sp>
      <p:sp>
        <p:nvSpPr>
          <p:cNvPr id="3" name="Zástupný symbol pro obsah 2"/>
          <p:cNvSpPr>
            <a:spLocks noGrp="1"/>
          </p:cNvSpPr>
          <p:nvPr>
            <p:ph sz="half" idx="1"/>
          </p:nvPr>
        </p:nvSpPr>
        <p:spPr/>
        <p:txBody>
          <a:bodyPr>
            <a:normAutofit lnSpcReduction="10000"/>
          </a:bodyPr>
          <a:lstStyle/>
          <a:p>
            <a:r>
              <a:rPr lang="cs-CZ" dirty="0" smtClean="0"/>
              <a:t>- implementován do systému pomoci v hmotné nouzi</a:t>
            </a:r>
          </a:p>
          <a:p>
            <a:r>
              <a:rPr lang="cs-CZ" dirty="0" smtClean="0"/>
              <a:t>- založený na aktivním začlenění</a:t>
            </a:r>
          </a:p>
          <a:p>
            <a:r>
              <a:rPr lang="cs-CZ" dirty="0" smtClean="0"/>
              <a:t>- jen částečný dopad na redukci chudoby</a:t>
            </a:r>
          </a:p>
          <a:p>
            <a:r>
              <a:rPr lang="cs-CZ" dirty="0" smtClean="0"/>
              <a:t>Dávky pomoci v hmotné nouzi:</a:t>
            </a:r>
          </a:p>
          <a:p>
            <a:r>
              <a:rPr lang="cs-CZ" dirty="0" smtClean="0"/>
              <a:t>1) Příspěvek na živobytí</a:t>
            </a:r>
          </a:p>
          <a:p>
            <a:r>
              <a:rPr lang="cs-CZ" dirty="0" smtClean="0"/>
              <a:t>2) Doplatek na bydlení</a:t>
            </a:r>
          </a:p>
          <a:p>
            <a:r>
              <a:rPr lang="cs-CZ" dirty="0" smtClean="0"/>
              <a:t>3) Mimořádná okamžitá pomoc</a:t>
            </a:r>
          </a:p>
          <a:p>
            <a:pPr marL="0" indent="0">
              <a:buNone/>
            </a:pPr>
            <a:r>
              <a:rPr lang="cs-CZ" dirty="0" smtClean="0"/>
              <a:t>- dávky pomoci v hmotné nouzi nebyly navýšeny od roku 2012</a:t>
            </a:r>
            <a:endParaRPr lang="cs-CZ" dirty="0"/>
          </a:p>
        </p:txBody>
      </p:sp>
      <p:sp>
        <p:nvSpPr>
          <p:cNvPr id="4" name="Zástupný symbol pro obsah 3"/>
          <p:cNvSpPr>
            <a:spLocks noGrp="1"/>
          </p:cNvSpPr>
          <p:nvPr>
            <p:ph sz="half" idx="2"/>
          </p:nvPr>
        </p:nvSpPr>
        <p:spPr/>
        <p:txBody>
          <a:bodyPr>
            <a:normAutofit lnSpcReduction="10000"/>
          </a:bodyPr>
          <a:lstStyle/>
          <a:p>
            <a:pPr marL="0" indent="0">
              <a:buNone/>
            </a:pPr>
            <a:r>
              <a:rPr lang="cs-CZ" dirty="0"/>
              <a:t> </a:t>
            </a:r>
            <a:r>
              <a:rPr lang="cs-CZ" dirty="0" smtClean="0"/>
              <a:t> Aktuální částky Životního minima:</a:t>
            </a:r>
          </a:p>
          <a:p>
            <a:r>
              <a:rPr lang="cs-CZ" dirty="0" smtClean="0"/>
              <a:t>Jednotlivec: 3 410,- Kč </a:t>
            </a:r>
          </a:p>
          <a:p>
            <a:r>
              <a:rPr lang="cs-CZ" dirty="0" smtClean="0"/>
              <a:t>První osoba v domácnosti: 3 140,-</a:t>
            </a:r>
          </a:p>
          <a:p>
            <a:r>
              <a:rPr lang="cs-CZ" dirty="0" smtClean="0"/>
              <a:t>Druhá a další osoby v domácnosti: 2 830,-</a:t>
            </a:r>
          </a:p>
          <a:p>
            <a:r>
              <a:rPr lang="cs-CZ" dirty="0" smtClean="0"/>
              <a:t>Dítě do 6 let: 1 740,-</a:t>
            </a:r>
          </a:p>
          <a:p>
            <a:r>
              <a:rPr lang="cs-CZ" dirty="0" smtClean="0"/>
              <a:t>Dítě od 6 do 15 let: 2 140,-</a:t>
            </a:r>
          </a:p>
          <a:p>
            <a:r>
              <a:rPr lang="cs-CZ" dirty="0" smtClean="0"/>
              <a:t>Dítě od 15 let do 26 let: 2 450,-</a:t>
            </a:r>
          </a:p>
          <a:p>
            <a:endParaRPr lang="cs-CZ" dirty="0"/>
          </a:p>
          <a:p>
            <a:r>
              <a:rPr lang="cs-CZ" dirty="0" smtClean="0"/>
              <a:t>Aktuální částka Existenčního minima: 2 200,- Kč</a:t>
            </a:r>
          </a:p>
          <a:p>
            <a:endParaRPr lang="cs-CZ" dirty="0"/>
          </a:p>
        </p:txBody>
      </p:sp>
    </p:spTree>
    <p:extLst>
      <p:ext uri="{BB962C8B-B14F-4D97-AF65-F5344CB8AC3E}">
        <p14:creationId xmlns:p14="http://schemas.microsoft.com/office/powerpoint/2010/main" val="4013856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Dopady nízkého minimálního příjmu</a:t>
            </a:r>
            <a:endParaRPr lang="cs-CZ" dirty="0"/>
          </a:p>
        </p:txBody>
      </p:sp>
      <p:sp>
        <p:nvSpPr>
          <p:cNvPr id="3" name="Zástupný symbol pro obsah 2"/>
          <p:cNvSpPr>
            <a:spLocks noGrp="1"/>
          </p:cNvSpPr>
          <p:nvPr>
            <p:ph sz="half" idx="1"/>
          </p:nvPr>
        </p:nvSpPr>
        <p:spPr/>
        <p:txBody>
          <a:bodyPr/>
          <a:lstStyle/>
          <a:p>
            <a:r>
              <a:rPr lang="cs-CZ" dirty="0" smtClean="0"/>
              <a:t>- nedostatek základních potřeb a potřebných služeb </a:t>
            </a:r>
          </a:p>
          <a:p>
            <a:r>
              <a:rPr lang="cs-CZ" dirty="0" smtClean="0"/>
              <a:t>- chudoba ohrožující jednotlivce i rodiny</a:t>
            </a:r>
          </a:p>
          <a:p>
            <a:r>
              <a:rPr lang="cs-CZ" dirty="0" smtClean="0"/>
              <a:t>- zadlužení jednotlivců či rodin</a:t>
            </a:r>
          </a:p>
          <a:p>
            <a:r>
              <a:rPr lang="cs-CZ" dirty="0" smtClean="0"/>
              <a:t>- bezdomovectví jednotlivců</a:t>
            </a:r>
          </a:p>
          <a:p>
            <a:r>
              <a:rPr lang="cs-CZ" dirty="0" smtClean="0"/>
              <a:t>- nedostatek zdravotní péče</a:t>
            </a:r>
          </a:p>
          <a:p>
            <a:r>
              <a:rPr lang="cs-CZ" dirty="0" smtClean="0"/>
              <a:t>- zanedbávání péče o děti </a:t>
            </a:r>
          </a:p>
          <a:p>
            <a:r>
              <a:rPr lang="cs-CZ" dirty="0" smtClean="0"/>
              <a:t>-&gt; což v konečném důsledku přitěžuje veřejným rozpočtům </a:t>
            </a:r>
          </a:p>
          <a:p>
            <a:pPr marL="0" indent="0">
              <a:buNone/>
            </a:pPr>
            <a:endParaRPr lang="cs-CZ" dirty="0" smtClean="0"/>
          </a:p>
          <a:p>
            <a:endParaRPr lang="cs-CZ" dirty="0" smtClean="0"/>
          </a:p>
          <a:p>
            <a:endParaRPr lang="cs-CZ" dirty="0"/>
          </a:p>
        </p:txBody>
      </p:sp>
      <p:sp>
        <p:nvSpPr>
          <p:cNvPr id="4" name="Zástupný symbol pro obsah 3"/>
          <p:cNvSpPr>
            <a:spLocks noGrp="1"/>
          </p:cNvSpPr>
          <p:nvPr>
            <p:ph sz="half" idx="2"/>
          </p:nvPr>
        </p:nvSpPr>
        <p:spPr>
          <a:xfrm>
            <a:off x="6035039" y="1845735"/>
            <a:ext cx="5120641" cy="4023360"/>
          </a:xfrm>
        </p:spPr>
        <p:txBody>
          <a:bodyPr/>
          <a:lstStyle/>
          <a:p>
            <a:r>
              <a:rPr lang="cs-CZ" dirty="0" smtClean="0"/>
              <a:t>Statistická data: </a:t>
            </a:r>
          </a:p>
          <a:p>
            <a:r>
              <a:rPr lang="cs-CZ" dirty="0"/>
              <a:t> </a:t>
            </a:r>
            <a:r>
              <a:rPr lang="cs-CZ" dirty="0" smtClean="0"/>
              <a:t>- 34 % domácností beneficientů služeb sociální prevence a poradenství poskytovaných Charitou je závislých na podpoře minimálního příjmu</a:t>
            </a:r>
            <a:endParaRPr lang="cs-CZ" dirty="0"/>
          </a:p>
          <a:p>
            <a:r>
              <a:rPr lang="cs-CZ" dirty="0" smtClean="0"/>
              <a:t>- 64 % z nich uvádí, že jejich příjem nepokrývá jejich výdaje</a:t>
            </a:r>
          </a:p>
          <a:p>
            <a:endParaRPr lang="cs-CZ" dirty="0"/>
          </a:p>
          <a:p>
            <a:endParaRPr lang="cs-CZ" dirty="0"/>
          </a:p>
        </p:txBody>
      </p:sp>
    </p:spTree>
    <p:extLst>
      <p:ext uri="{BB962C8B-B14F-4D97-AF65-F5344CB8AC3E}">
        <p14:creationId xmlns:p14="http://schemas.microsoft.com/office/powerpoint/2010/main" val="4657300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Negativní pobídky (nátlak, sankce)</a:t>
            </a:r>
            <a:endParaRPr lang="cs-CZ" dirty="0"/>
          </a:p>
        </p:txBody>
      </p:sp>
      <p:sp>
        <p:nvSpPr>
          <p:cNvPr id="3" name="Zástupný symbol pro obsah 2"/>
          <p:cNvSpPr>
            <a:spLocks noGrp="1"/>
          </p:cNvSpPr>
          <p:nvPr>
            <p:ph idx="1"/>
          </p:nvPr>
        </p:nvSpPr>
        <p:spPr/>
        <p:txBody>
          <a:bodyPr/>
          <a:lstStyle/>
          <a:p>
            <a:r>
              <a:rPr lang="cs-CZ" dirty="0" smtClean="0"/>
              <a:t>- prvky svépomoci jsou založeny na negativních pobídkách, spíše než na pozitivní motivaci</a:t>
            </a:r>
          </a:p>
          <a:p>
            <a:r>
              <a:rPr lang="cs-CZ" dirty="0" smtClean="0"/>
              <a:t>Negativní pobídky: </a:t>
            </a:r>
          </a:p>
          <a:p>
            <a:r>
              <a:rPr lang="cs-CZ" dirty="0" smtClean="0"/>
              <a:t>- povinné individuální plány</a:t>
            </a:r>
          </a:p>
          <a:p>
            <a:r>
              <a:rPr lang="cs-CZ" dirty="0" smtClean="0"/>
              <a:t>- veřejně prospěšné práce </a:t>
            </a:r>
          </a:p>
          <a:p>
            <a:r>
              <a:rPr lang="cs-CZ" dirty="0" smtClean="0"/>
              <a:t>- výplata dávek ve stravenkách namísto hotovosti</a:t>
            </a:r>
          </a:p>
          <a:p>
            <a:r>
              <a:rPr lang="cs-CZ" dirty="0" smtClean="0"/>
              <a:t>- nepružný harmonogram schůzek na Úřadu práce</a:t>
            </a:r>
          </a:p>
          <a:p>
            <a:r>
              <a:rPr lang="cs-CZ" dirty="0" smtClean="0"/>
              <a:t>- sankce za neplnění (vyřazení z registru)</a:t>
            </a:r>
          </a:p>
          <a:p>
            <a:r>
              <a:rPr lang="cs-CZ" dirty="0" smtClean="0"/>
              <a:t>- bezdoplatkové zóny</a:t>
            </a:r>
          </a:p>
          <a:p>
            <a:r>
              <a:rPr lang="cs-CZ" dirty="0" smtClean="0"/>
              <a:t>- nejasná pravidla pro čerpání mimořádné okamžité pomoci</a:t>
            </a:r>
          </a:p>
        </p:txBody>
      </p:sp>
    </p:spTree>
    <p:extLst>
      <p:ext uri="{BB962C8B-B14F-4D97-AF65-F5344CB8AC3E}">
        <p14:creationId xmlns:p14="http://schemas.microsoft.com/office/powerpoint/2010/main" val="2183452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Doporučení: zlepšit dostatečnost a přístupnost minimálního příjmu </a:t>
            </a:r>
            <a:endParaRPr lang="cs-CZ" dirty="0"/>
          </a:p>
        </p:txBody>
      </p:sp>
      <p:sp>
        <p:nvSpPr>
          <p:cNvPr id="3" name="Zástupný symbol pro obsah 2"/>
          <p:cNvSpPr>
            <a:spLocks noGrp="1"/>
          </p:cNvSpPr>
          <p:nvPr>
            <p:ph sz="half" idx="1"/>
          </p:nvPr>
        </p:nvSpPr>
        <p:spPr/>
        <p:txBody>
          <a:bodyPr>
            <a:normAutofit lnSpcReduction="10000"/>
          </a:bodyPr>
          <a:lstStyle/>
          <a:p>
            <a:r>
              <a:rPr lang="cs-CZ" dirty="0" smtClean="0"/>
              <a:t>1) zrušit diskriminativní a represivní prvky systému </a:t>
            </a:r>
          </a:p>
          <a:p>
            <a:r>
              <a:rPr lang="cs-CZ" dirty="0" smtClean="0"/>
              <a:t>- zrušit zóny bez nároku na příspěvek</a:t>
            </a:r>
          </a:p>
          <a:p>
            <a:r>
              <a:rPr lang="cs-CZ" dirty="0" smtClean="0"/>
              <a:t>- možnost přivýdělku veřejně prospěšnými pracemi</a:t>
            </a:r>
          </a:p>
          <a:p>
            <a:r>
              <a:rPr lang="cs-CZ" dirty="0" smtClean="0"/>
              <a:t>- vyplácet dávky hotově</a:t>
            </a:r>
          </a:p>
          <a:p>
            <a:endParaRPr lang="cs-CZ" dirty="0"/>
          </a:p>
          <a:p>
            <a:r>
              <a:rPr lang="cs-CZ" dirty="0" smtClean="0"/>
              <a:t>2) valorizovat příspěvky</a:t>
            </a:r>
          </a:p>
          <a:p>
            <a:r>
              <a:rPr lang="cs-CZ" dirty="0" smtClean="0"/>
              <a:t>- upravit životní minimum k roku 2020</a:t>
            </a:r>
          </a:p>
          <a:p>
            <a:r>
              <a:rPr lang="cs-CZ" dirty="0" smtClean="0"/>
              <a:t>- zajistit změnu bytové politiky (zneužívání doplatků na bydlení) </a:t>
            </a:r>
          </a:p>
        </p:txBody>
      </p:sp>
      <p:sp>
        <p:nvSpPr>
          <p:cNvPr id="4" name="Zástupný symbol pro obsah 3"/>
          <p:cNvSpPr>
            <a:spLocks noGrp="1"/>
          </p:cNvSpPr>
          <p:nvPr>
            <p:ph sz="half" idx="2"/>
          </p:nvPr>
        </p:nvSpPr>
        <p:spPr/>
        <p:txBody>
          <a:bodyPr>
            <a:normAutofit lnSpcReduction="10000"/>
          </a:bodyPr>
          <a:lstStyle/>
          <a:p>
            <a:r>
              <a:rPr lang="cs-CZ" dirty="0" smtClean="0"/>
              <a:t>3) posílit prvky pozitivní motivace k reintegraci na trh práce </a:t>
            </a:r>
          </a:p>
          <a:p>
            <a:endParaRPr lang="cs-CZ" dirty="0"/>
          </a:p>
          <a:p>
            <a:r>
              <a:rPr lang="cs-CZ" dirty="0" smtClean="0"/>
              <a:t>4) zajištění včasného vyplácení příspěvků </a:t>
            </a:r>
          </a:p>
          <a:p>
            <a:endParaRPr lang="cs-CZ" dirty="0"/>
          </a:p>
          <a:p>
            <a:r>
              <a:rPr lang="cs-CZ" dirty="0" smtClean="0"/>
              <a:t>5) apelovat na zajištění </a:t>
            </a:r>
            <a:r>
              <a:rPr lang="cs-CZ" smtClean="0"/>
              <a:t>celoevropské </a:t>
            </a:r>
            <a:r>
              <a:rPr lang="cs-CZ" smtClean="0"/>
              <a:t>směrnice o </a:t>
            </a:r>
            <a:r>
              <a:rPr lang="cs-CZ" dirty="0" smtClean="0"/>
              <a:t>minimálním příjmu </a:t>
            </a:r>
            <a:endParaRPr lang="cs-CZ" dirty="0"/>
          </a:p>
        </p:txBody>
      </p:sp>
    </p:spTree>
    <p:extLst>
      <p:ext uri="{BB962C8B-B14F-4D97-AF65-F5344CB8AC3E}">
        <p14:creationId xmlns:p14="http://schemas.microsoft.com/office/powerpoint/2010/main" val="3397824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Klientská zkušenost </a:t>
            </a:r>
            <a:endParaRPr lang="cs-CZ" dirty="0"/>
          </a:p>
        </p:txBody>
      </p:sp>
      <p:sp>
        <p:nvSpPr>
          <p:cNvPr id="3" name="Zástupný symbol pro obsah 2"/>
          <p:cNvSpPr>
            <a:spLocks noGrp="1"/>
          </p:cNvSpPr>
          <p:nvPr>
            <p:ph idx="1"/>
          </p:nvPr>
        </p:nvSpPr>
        <p:spPr/>
        <p:txBody>
          <a:bodyPr/>
          <a:lstStyle/>
          <a:p>
            <a:pPr algn="just"/>
            <a:r>
              <a:rPr lang="cs-CZ" dirty="0" smtClean="0"/>
              <a:t>Naše klientka Klára matka jednoho dítěte, se dostavila na schůzku na Úřadu práce podle plánu. Tam se dozvěděla, že její konzultant je nemocen, a že jí zavolá po svém návratu do práce ohledně naplánování náhradní schůzky. Později se u výplaty sociálních dávek dozvěděla, že ji čeká vyřazení z registru pro neúčast na náhradní schůzce na ÚP. Datum náhradní schůzky údajně ÚP zasílal poštou, kterou naše klientka neobdržela. Úřad však považoval dopis za přijatý úřední fikcí. Klientka dle domluvy očekávala, že jí ÚP zavolá, ten tak však neučinil. Ačkoliv chyba nebyla na straně naší klientky, byly pro ni finanční důsledky velmi závažné – 6 měsíců bez podpory plus vyšší výdaje kvůli ztrátě stavu osoby v hmotné nouzi. </a:t>
            </a:r>
            <a:endParaRPr lang="cs-CZ" dirty="0"/>
          </a:p>
        </p:txBody>
      </p:sp>
    </p:spTree>
    <p:extLst>
      <p:ext uri="{BB962C8B-B14F-4D97-AF65-F5344CB8AC3E}">
        <p14:creationId xmlns:p14="http://schemas.microsoft.com/office/powerpoint/2010/main" val="19586431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Klientská zkušenost </a:t>
            </a:r>
            <a:endParaRPr lang="cs-CZ" dirty="0"/>
          </a:p>
        </p:txBody>
      </p:sp>
      <p:sp>
        <p:nvSpPr>
          <p:cNvPr id="3" name="Zástupný symbol pro obsah 2"/>
          <p:cNvSpPr>
            <a:spLocks noGrp="1"/>
          </p:cNvSpPr>
          <p:nvPr>
            <p:ph idx="1"/>
          </p:nvPr>
        </p:nvSpPr>
        <p:spPr/>
        <p:txBody>
          <a:bodyPr>
            <a:noAutofit/>
          </a:bodyPr>
          <a:lstStyle/>
          <a:p>
            <a:pPr algn="just"/>
            <a:r>
              <a:rPr lang="cs-CZ" dirty="0"/>
              <a:t>Pan Luděk žil dlouhodobě na ubytovně, která mu byla proplácena částečně doplatkem na bydlení, zbytek si musel doplácet sám z příspěvku na živobytí. Kvůli zavedení poukázek mu však zbyla velmi malá hotovost, ze které už nebyl schopen ubytovnu doplácet. Pan Luděk má nemocné srdce, užívá pravidelně léky, na některé musí také doplácet. Protože není schopen platit ubytovnu, přijali jsme ho do naší nízkoprahové služby. Kvůli svému zdraví by však potřeboval zázemí, kde by si mohl odpočinout po celý den. Jeho situace nedává v dohledné době naději na zlepšení. Kvůli poukázkám mu zbývá malá částka v hotovosti, ze které si těžko ušetří na ubytovnu, kde se první nájem musí zaplatit hotově, jinak mu nedají ubytovací smlouvu. A bez řádné smlouvy mu bydlení nebude proplácet Úřad práce. Nástup do zaměstnání nebo alespoň na brigádu mu ztěžuje jeho zdravotní omezení.</a:t>
            </a:r>
          </a:p>
        </p:txBody>
      </p:sp>
    </p:spTree>
    <p:extLst>
      <p:ext uri="{BB962C8B-B14F-4D97-AF65-F5344CB8AC3E}">
        <p14:creationId xmlns:p14="http://schemas.microsoft.com/office/powerpoint/2010/main" val="1147356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ktiva">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209</TotalTime>
  <Words>866</Words>
  <Application>Microsoft Office PowerPoint</Application>
  <PresentationFormat>Širokoúhlá obrazovka</PresentationFormat>
  <Paragraphs>70</Paragraphs>
  <Slides>10</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10</vt:i4>
      </vt:variant>
    </vt:vector>
  </HeadingPairs>
  <TitlesOfParts>
    <vt:vector size="13" baseType="lpstr">
      <vt:lpstr>Calibri</vt:lpstr>
      <vt:lpstr>Calibri Light</vt:lpstr>
      <vt:lpstr>Retrospektiva</vt:lpstr>
      <vt:lpstr>Minimální příjem jako měřítko začlenění a svépomoci </vt:lpstr>
      <vt:lpstr>Princip 14 Evropského sociálního základu </vt:lpstr>
      <vt:lpstr>Aktivní začlenění </vt:lpstr>
      <vt:lpstr>Minimální příjem v ČR </vt:lpstr>
      <vt:lpstr>Dopady nízkého minimálního příjmu</vt:lpstr>
      <vt:lpstr>Negativní pobídky (nátlak, sankce)</vt:lpstr>
      <vt:lpstr>Doporučení: zlepšit dostatečnost a přístupnost minimálního příjmu </vt:lpstr>
      <vt:lpstr>Klientská zkušenost </vt:lpstr>
      <vt:lpstr>Klientská zkušenost </vt:lpstr>
      <vt:lpstr>Zkušenost pracovníků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Minimální příjem jako měřítko začlenění a svépomoci</dc:title>
  <dc:creator>Zdzieblova</dc:creator>
  <cp:lastModifiedBy>Zdzieblova</cp:lastModifiedBy>
  <cp:revision>19</cp:revision>
  <dcterms:created xsi:type="dcterms:W3CDTF">2020-02-04T09:00:04Z</dcterms:created>
  <dcterms:modified xsi:type="dcterms:W3CDTF">2020-02-21T08:44:31Z</dcterms:modified>
</cp:coreProperties>
</file>