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37C4-CB37-4571-8784-8E8AFAB6D3A9}" type="datetimeFigureOut">
              <a:rPr lang="cs-CZ" smtClean="0"/>
              <a:t>23. 2. 2020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36B-AE4F-4311-8B47-E4B551E25F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13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37C4-CB37-4571-8784-8E8AFAB6D3A9}" type="datetimeFigureOut">
              <a:rPr lang="cs-CZ" smtClean="0"/>
              <a:t>23. 2. 2020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36B-AE4F-4311-8B47-E4B551E25F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894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37C4-CB37-4571-8784-8E8AFAB6D3A9}" type="datetimeFigureOut">
              <a:rPr lang="cs-CZ" smtClean="0"/>
              <a:t>23. 2. 2020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36B-AE4F-4311-8B47-E4B551E25F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6631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37C4-CB37-4571-8784-8E8AFAB6D3A9}" type="datetimeFigureOut">
              <a:rPr lang="cs-CZ" smtClean="0"/>
              <a:t>23. 2. 2020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36B-AE4F-4311-8B47-E4B551E25F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21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37C4-CB37-4571-8784-8E8AFAB6D3A9}" type="datetimeFigureOut">
              <a:rPr lang="cs-CZ" smtClean="0"/>
              <a:t>23. 2. 2020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36B-AE4F-4311-8B47-E4B551E25F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30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37C4-CB37-4571-8784-8E8AFAB6D3A9}" type="datetimeFigureOut">
              <a:rPr lang="cs-CZ" smtClean="0"/>
              <a:t>23. 2. 2020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36B-AE4F-4311-8B47-E4B551E25F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461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37C4-CB37-4571-8784-8E8AFAB6D3A9}" type="datetimeFigureOut">
              <a:rPr lang="cs-CZ" smtClean="0"/>
              <a:t>23. 2. 2020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36B-AE4F-4311-8B47-E4B551E25F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755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37C4-CB37-4571-8784-8E8AFAB6D3A9}" type="datetimeFigureOut">
              <a:rPr lang="cs-CZ" smtClean="0"/>
              <a:t>23. 2. 2020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36B-AE4F-4311-8B47-E4B551E25F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189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37C4-CB37-4571-8784-8E8AFAB6D3A9}" type="datetimeFigureOut">
              <a:rPr lang="cs-CZ" smtClean="0"/>
              <a:t>23. 2. 2020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36B-AE4F-4311-8B47-E4B551E25F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552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37C4-CB37-4571-8784-8E8AFAB6D3A9}" type="datetimeFigureOut">
              <a:rPr lang="cs-CZ" smtClean="0"/>
              <a:t>23. 2. 2020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36B-AE4F-4311-8B47-E4B551E25F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941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37C4-CB37-4571-8784-8E8AFAB6D3A9}" type="datetimeFigureOut">
              <a:rPr lang="cs-CZ" smtClean="0"/>
              <a:t>23. 2. 2020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6936B-AE4F-4311-8B47-E4B551E25F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449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337C4-CB37-4571-8784-8E8AFAB6D3A9}" type="datetimeFigureOut">
              <a:rPr lang="cs-CZ" smtClean="0"/>
              <a:t>23. 2. 2020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6936B-AE4F-4311-8B47-E4B551E25F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542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SLUŽBY PODPORY ZAMĚSTNANOSTI 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054794"/>
          </a:xfrm>
        </p:spPr>
        <p:txBody>
          <a:bodyPr>
            <a:noAutofit/>
          </a:bodyPr>
          <a:lstStyle/>
          <a:p>
            <a:r>
              <a:rPr lang="cs-CZ" sz="6000" b="1" dirty="0" smtClean="0">
                <a:solidFill>
                  <a:srgbClr val="FF0000"/>
                </a:solidFill>
              </a:rPr>
              <a:t>NEPOSKYTUJÍ INDIVIDUÁLNÍ PŘÍSTUP </a:t>
            </a:r>
          </a:p>
          <a:p>
            <a:endParaRPr lang="cs-CZ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959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8472" y="463296"/>
            <a:ext cx="10515600" cy="5762435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cs-CZ" dirty="0"/>
              <a:t>Věnovat pozornost nabízeným </a:t>
            </a:r>
            <a:r>
              <a:rPr lang="cs-CZ" dirty="0" smtClean="0"/>
              <a:t>řešení</a:t>
            </a:r>
            <a:r>
              <a:rPr lang="cs-CZ" dirty="0"/>
              <a:t> </a:t>
            </a:r>
            <a:r>
              <a:rPr lang="cs-CZ" dirty="0" smtClean="0"/>
              <a:t>takovým způsobem, </a:t>
            </a:r>
            <a:r>
              <a:rPr lang="cs-CZ" dirty="0"/>
              <a:t>aby byla pro klienty skutečně </a:t>
            </a:r>
            <a:r>
              <a:rPr lang="cs-CZ" dirty="0" smtClean="0"/>
              <a:t>použitelná.</a:t>
            </a:r>
          </a:p>
          <a:p>
            <a:pPr algn="just">
              <a:buFontTx/>
              <a:buChar char="-"/>
            </a:pPr>
            <a:r>
              <a:rPr lang="cs-CZ" dirty="0" smtClean="0"/>
              <a:t>Zajistit dostatečné finanční zázemí pro aktivní politiku zaměstnanosti a nastavit kritéria přístupu ke službám ÚP ČR, aby je klienti mohli reálně splnit.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sz="4400" dirty="0" smtClean="0">
                <a:solidFill>
                  <a:srgbClr val="FF0000"/>
                </a:solidFill>
              </a:rPr>
              <a:t>Kde vzít inspiraci? </a:t>
            </a:r>
          </a:p>
          <a:p>
            <a:pPr algn="just">
              <a:buFontTx/>
              <a:buChar char="-"/>
            </a:pPr>
            <a:r>
              <a:rPr lang="cs-CZ" dirty="0" smtClean="0"/>
              <a:t>U členských států EU, které již takové systémy mají nebo na nich rovněž pracují.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820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Děkuji Vám za pozornost!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00731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SLUŽBY PODPORY ZAMĚSTNANOSTI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K ČEMU SLOUŽÍ?</a:t>
            </a:r>
          </a:p>
          <a:p>
            <a:pPr>
              <a:buFontTx/>
              <a:buChar char="-"/>
            </a:pPr>
            <a:r>
              <a:rPr lang="cs-CZ" dirty="0" smtClean="0"/>
              <a:t>K pomoci nezaměstnaným hledat vhodnou práci, mj.             i změnou pracovního oboru.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KDO JE POSKYTUJE?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3952" y="2786776"/>
            <a:ext cx="2944438" cy="220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707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Výstup ze zprávy </a:t>
            </a:r>
            <a:r>
              <a:rPr lang="cs-CZ" b="1" smtClean="0">
                <a:solidFill>
                  <a:srgbClr val="FF0000"/>
                </a:solidFill>
              </a:rPr>
              <a:t>CARITAS </a:t>
            </a:r>
            <a:r>
              <a:rPr lang="cs-CZ" b="1" smtClean="0">
                <a:solidFill>
                  <a:srgbClr val="FF0000"/>
                </a:solidFill>
              </a:rPr>
              <a:t>CARES</a:t>
            </a:r>
            <a:r>
              <a:rPr lang="cs-CZ" b="1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uvádí: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algn="just"/>
            <a:r>
              <a:rPr lang="cs-CZ" dirty="0" smtClean="0"/>
              <a:t>55% beneficientů služeb sociální prevence a poradenství během posledních 3 let potřebovalo služby Úřadu práce České republiky (ÚP ČR).</a:t>
            </a:r>
          </a:p>
          <a:p>
            <a:pPr algn="just"/>
            <a:r>
              <a:rPr lang="cs-CZ" dirty="0" smtClean="0"/>
              <a:t>Z nich 96% uvedlo, že ÚP ČR skutečně navštívili. </a:t>
            </a:r>
          </a:p>
          <a:p>
            <a:pPr algn="just"/>
            <a:r>
              <a:rPr lang="cs-CZ" dirty="0" smtClean="0"/>
              <a:t>Pouze 54% z této skupiny uvedlo, že jim ÚP ČR pomohl zlepšit svoji situaci; 22% uvedlo, že nepomohl; zatímco 24 % si není výsledky spolupráce s ÚP ČR jistých.</a:t>
            </a:r>
          </a:p>
        </p:txBody>
      </p:sp>
    </p:spTree>
    <p:extLst>
      <p:ext uri="{BB962C8B-B14F-4D97-AF65-F5344CB8AC3E}">
        <p14:creationId xmlns:p14="http://schemas.microsoft.com/office/powerpoint/2010/main" val="2255690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Čím lze vysvětlit tento výsledek?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P</a:t>
            </a:r>
            <a:r>
              <a:rPr lang="cs-CZ" dirty="0" smtClean="0"/>
              <a:t>řístupnost podpory zaměstnanosti zhoršuje: </a:t>
            </a:r>
          </a:p>
          <a:p>
            <a:pPr algn="just">
              <a:buFontTx/>
              <a:buChar char="-"/>
            </a:pPr>
            <a:r>
              <a:rPr lang="cs-CZ" i="1" dirty="0" smtClean="0"/>
              <a:t>přebujelá byrokracie</a:t>
            </a:r>
            <a:r>
              <a:rPr lang="cs-CZ" dirty="0" smtClean="0"/>
              <a:t>, </a:t>
            </a:r>
          </a:p>
          <a:p>
            <a:pPr algn="just">
              <a:buFontTx/>
              <a:buChar char="-"/>
            </a:pPr>
            <a:r>
              <a:rPr lang="cs-CZ" dirty="0" smtClean="0"/>
              <a:t>a </a:t>
            </a:r>
            <a:r>
              <a:rPr lang="cs-CZ" i="1" dirty="0" smtClean="0"/>
              <a:t>nedostatečná podpora konzultantů </a:t>
            </a:r>
            <a:r>
              <a:rPr lang="cs-CZ" dirty="0" smtClean="0"/>
              <a:t>na přepážkách.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Což může být vnímáno:</a:t>
            </a:r>
          </a:p>
          <a:p>
            <a:pPr algn="just">
              <a:buFontTx/>
              <a:buChar char="-"/>
            </a:pPr>
            <a:r>
              <a:rPr lang="cs-CZ" dirty="0" smtClean="0"/>
              <a:t>jako známka špatného řízení lidských zdrojů na ÚP ČR </a:t>
            </a:r>
            <a:r>
              <a:rPr lang="cs-CZ" i="1" dirty="0" smtClean="0"/>
              <a:t>(na většině ÚP ČR je podstav zaměstnanců, existující personál bývá často přetížený a vyskytuje se vysoká míra fluktuace pracovníků).</a:t>
            </a:r>
          </a:p>
        </p:txBody>
      </p:sp>
    </p:spTree>
    <p:extLst>
      <p:ext uri="{BB962C8B-B14F-4D97-AF65-F5344CB8AC3E}">
        <p14:creationId xmlns:p14="http://schemas.microsoft.com/office/powerpoint/2010/main" val="2445426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Jakou mají zkušenost pracovníci charity s ÚP ČR?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dirty="0" smtClean="0"/>
              <a:t>Již samotné přihlášení na ÚP ČR se pro uživatele stává problémem a to z těchto důvodu: </a:t>
            </a:r>
          </a:p>
          <a:p>
            <a:pPr algn="just">
              <a:buFontTx/>
              <a:buChar char="-"/>
            </a:pPr>
            <a:r>
              <a:rPr lang="cs-CZ" dirty="0" smtClean="0"/>
              <a:t>Nepřehlednost systému. </a:t>
            </a:r>
          </a:p>
          <a:p>
            <a:pPr algn="just">
              <a:buFontTx/>
              <a:buChar char="-"/>
            </a:pPr>
            <a:r>
              <a:rPr lang="cs-CZ" dirty="0" smtClean="0"/>
              <a:t>Pracovníci ÚP ČR dostatečně nevysvětlí úřední postupy, práva a povinnosti beneficientům.</a:t>
            </a:r>
          </a:p>
          <a:p>
            <a:pPr algn="just">
              <a:buFontTx/>
              <a:buChar char="-"/>
            </a:pPr>
            <a:r>
              <a:rPr lang="cs-CZ" dirty="0" smtClean="0"/>
              <a:t>Řada klientů má z registrace obavu a nebo se za svoji situaci stydí.</a:t>
            </a:r>
          </a:p>
          <a:p>
            <a:pPr algn="just">
              <a:buFontTx/>
              <a:buChar char="-"/>
            </a:pPr>
            <a:r>
              <a:rPr lang="cs-CZ" dirty="0" smtClean="0"/>
              <a:t>Někteří klienti se po předchozí špatné zkušenosti již znovu nezaregistrují.</a:t>
            </a:r>
          </a:p>
          <a:p>
            <a:pPr algn="just">
              <a:buFontTx/>
              <a:buChar char="-"/>
            </a:pPr>
            <a:r>
              <a:rPr lang="cs-CZ" dirty="0" smtClean="0"/>
              <a:t>Zvláště problematická je také sankce vyřazení z registru (6 měsíců</a:t>
            </a:r>
            <a:r>
              <a:rPr lang="cs-CZ" dirty="0"/>
              <a:t> </a:t>
            </a:r>
            <a:r>
              <a:rPr lang="cs-CZ" dirty="0" smtClean="0"/>
              <a:t>- po tuto dobu nemůže klient využívat služeb ÚP ČR a ani sociálních příspěvků).</a:t>
            </a:r>
          </a:p>
        </p:txBody>
      </p:sp>
    </p:spTree>
    <p:extLst>
      <p:ext uri="{BB962C8B-B14F-4D97-AF65-F5344CB8AC3E}">
        <p14:creationId xmlns:p14="http://schemas.microsoft.com/office/powerpoint/2010/main" val="1917265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6032"/>
            <a:ext cx="10515600" cy="5920931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cs-CZ" dirty="0" smtClean="0"/>
              <a:t>Klientům bývají nabízeny možnosti, jež pro ně nejsou příliš užitečné např. práce nebo rekvalifikace, kterou nezvládají zdravotně, dosaženým vzděláním nebo z rodinných důvodů. </a:t>
            </a:r>
          </a:p>
          <a:p>
            <a:pPr marL="0" indent="0" algn="just">
              <a:buNone/>
            </a:pPr>
            <a:r>
              <a:rPr lang="cs-CZ" sz="2000" i="1" dirty="0" smtClean="0"/>
              <a:t>Příklad z praxe: Rodina žije na vesnici </a:t>
            </a:r>
            <a:r>
              <a:rPr lang="cs-CZ" sz="2000" i="1" dirty="0"/>
              <a:t>(</a:t>
            </a:r>
            <a:r>
              <a:rPr lang="cs-CZ" sz="2000" i="1" dirty="0" smtClean="0"/>
              <a:t>děti ve věku 10, 9, 7, 2x 3). Matka (základní vzdělání) po skončení rodičovské dovolené hledá pracovní uplatnění, ideálně na zkrácený úvazek s takovou pracovní dobou, aby ráno zvládla děti vypravit do školy a školky a odpoledne je zase mohla vyzvednout. Otec pracuje od 6 hodin ráno v nedalekém městě a často zůstává v práci přesčas. Pracovnice ÚP ČR matce nabízí práci ve vícesměnném provozu a nebo s pracovní dobou začínající od šesti hodin ráno. </a:t>
            </a:r>
          </a:p>
          <a:p>
            <a:pPr algn="just">
              <a:buFontTx/>
              <a:buChar char="-"/>
            </a:pPr>
            <a:r>
              <a:rPr lang="cs-CZ" dirty="0" smtClean="0"/>
              <a:t>Od roku 2016 klesá objem finančních prostředků vyčleněných na aktivní politiku zaměstnanosti </a:t>
            </a:r>
            <a:r>
              <a:rPr lang="cs-CZ" sz="2000" dirty="0" smtClean="0"/>
              <a:t>(jedná se o tvorbu pracovních pozic, dotovaná zaměstnání, rekvalifikace) </a:t>
            </a:r>
            <a:r>
              <a:rPr lang="cs-CZ" dirty="0" smtClean="0"/>
              <a:t>a je částečně nahrazován programy financovanými z Evropského sociálního fondu. Ty však mají obecně přísnější podmínky k získání podpory. </a:t>
            </a:r>
          </a:p>
        </p:txBody>
      </p:sp>
    </p:spTree>
    <p:extLst>
      <p:ext uri="{BB962C8B-B14F-4D97-AF65-F5344CB8AC3E}">
        <p14:creationId xmlns:p14="http://schemas.microsoft.com/office/powerpoint/2010/main" val="3087947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771632" cy="1325563"/>
          </a:xfrm>
        </p:spPr>
        <p:txBody>
          <a:bodyPr>
            <a:normAutofit/>
          </a:bodyPr>
          <a:lstStyle/>
          <a:p>
            <a:pPr algn="just"/>
            <a:r>
              <a:rPr lang="cs-CZ" b="1" dirty="0" smtClean="0">
                <a:solidFill>
                  <a:srgbClr val="FF0000"/>
                </a:solidFill>
              </a:rPr>
              <a:t>Co je hlavním problém?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cs-CZ" dirty="0" smtClean="0"/>
              <a:t>ÚP </a:t>
            </a:r>
            <a:r>
              <a:rPr lang="cs-CZ" dirty="0"/>
              <a:t>ČR nepřistupuje k beneficientům </a:t>
            </a:r>
            <a:r>
              <a:rPr lang="cs-CZ" dirty="0" smtClean="0"/>
              <a:t>individuálně. </a:t>
            </a:r>
          </a:p>
          <a:p>
            <a:pPr marL="514350" indent="-514350" algn="just">
              <a:buAutoNum type="arabicPeriod"/>
            </a:pPr>
            <a:r>
              <a:rPr lang="cs-CZ" dirty="0" smtClean="0"/>
              <a:t>Funguje </a:t>
            </a:r>
            <a:r>
              <a:rPr lang="cs-CZ" dirty="0"/>
              <a:t>zejména jako správní </a:t>
            </a:r>
            <a:r>
              <a:rPr lang="cs-CZ" dirty="0" smtClean="0"/>
              <a:t>a nikoli jako podpůrné pracoviště.</a:t>
            </a:r>
          </a:p>
          <a:p>
            <a:pPr marL="0" indent="0" algn="just">
              <a:buNone/>
            </a:pPr>
            <a:endParaRPr lang="cs-CZ" sz="2000" i="1" dirty="0" smtClean="0"/>
          </a:p>
          <a:p>
            <a:pPr marL="0" indent="0" algn="just">
              <a:buNone/>
            </a:pPr>
            <a:r>
              <a:rPr lang="cs-CZ" sz="2000" i="1" dirty="0" smtClean="0"/>
              <a:t>Příklad z praxe: Matka, která žádala o dávky státní sociální podpory se cítila bezbranně při svých jednáních s pracovnicí na ÚP, neustále musela dokládat nové skutečnosti, kterým nerozuměla. Se sociální pracovnicí ze sanace rodiny se domluvila, že ji při v řadě již čtvrtém jednání na ÚP doprovodí. Po klidné a srozumitelné konzultaci na ÚP ČR se na chodbě za zavřenými dveřmi </a:t>
            </a:r>
            <a:r>
              <a:rPr lang="cs-CZ" sz="2000" i="1" dirty="0"/>
              <a:t>matka rozplakala </a:t>
            </a:r>
            <a:r>
              <a:rPr lang="cs-CZ" sz="2000" i="1" dirty="0" smtClean="0"/>
              <a:t>a sociální pracovnici sdělila: „Vy mi nebudete věřit, ale ona se ke mě před vámi chovala úplně jinak!“ </a:t>
            </a:r>
          </a:p>
          <a:p>
            <a:pPr marL="0" indent="0" algn="just">
              <a:buNone/>
            </a:pPr>
            <a:r>
              <a:rPr lang="cs-CZ" dirty="0" smtClean="0"/>
              <a:t>Nejvíce </a:t>
            </a:r>
            <a:r>
              <a:rPr lang="cs-CZ" dirty="0"/>
              <a:t>o</a:t>
            </a:r>
            <a:r>
              <a:rPr lang="cs-CZ" dirty="0" smtClean="0"/>
              <a:t>hrožené </a:t>
            </a:r>
            <a:r>
              <a:rPr lang="cs-CZ" dirty="0"/>
              <a:t>skupiny, kterých se tyto překážky </a:t>
            </a:r>
            <a:r>
              <a:rPr lang="cs-CZ" dirty="0" smtClean="0"/>
              <a:t>dotýkají </a:t>
            </a:r>
            <a:r>
              <a:rPr lang="cs-CZ" dirty="0"/>
              <a:t>jsou </a:t>
            </a:r>
            <a:r>
              <a:rPr lang="cs-CZ" b="1" i="1" dirty="0"/>
              <a:t>osoby duševně a tělesně postižené, bezdomovci a Romové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49943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6864" y="304800"/>
            <a:ext cx="10536936" cy="5872163"/>
          </a:xfrm>
        </p:spPr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r>
              <a:rPr lang="cs-CZ" dirty="0" smtClean="0"/>
              <a:t>Ačkoli </a:t>
            </a:r>
            <a:r>
              <a:rPr lang="cs-CZ" dirty="0"/>
              <a:t>využití ÚP ČR je samo osobě zdarma, problémem je, že někteří klienti nemají prostředky na dopravu do místa trvalého bydliště a k získání veškeré potřebné </a:t>
            </a:r>
            <a:r>
              <a:rPr lang="cs-CZ" dirty="0" smtClean="0"/>
              <a:t>dokumentace.</a:t>
            </a:r>
          </a:p>
          <a:p>
            <a:pPr algn="just">
              <a:buFontTx/>
              <a:buChar char="-"/>
            </a:pPr>
            <a:r>
              <a:rPr lang="cs-CZ" dirty="0" smtClean="0"/>
              <a:t>Během </a:t>
            </a:r>
            <a:r>
              <a:rPr lang="cs-CZ" dirty="0"/>
              <a:t>posledních let </a:t>
            </a:r>
            <a:r>
              <a:rPr lang="cs-CZ" dirty="0" smtClean="0"/>
              <a:t>zůstala dostatečnost služby zhruba stejná nebo se mírně zhoršila. Hlavním problémem je rostoucí tendence využívat sankci vyřazení z registru. Neustálé změny pravidel činí systém ještě hůře srozumitelným; navíc zaměstnanci ÚP ČR někdy aktivně doporučují klientům se neregistrovat. Na druhou stranu roste snaha podpořit reintegraci klientů na trhu práce – někdy má však více podobu nátlaku. </a:t>
            </a:r>
          </a:p>
          <a:p>
            <a:pPr marL="0" indent="0" algn="just">
              <a:buNone/>
            </a:pPr>
            <a:r>
              <a:rPr lang="cs-CZ" sz="2000" i="1" dirty="0" smtClean="0"/>
              <a:t>Příběh z Diecézní charity z Hradce Králové</a:t>
            </a:r>
          </a:p>
          <a:p>
            <a:pPr marL="0" indent="0" algn="just">
              <a:buNone/>
            </a:pPr>
            <a:r>
              <a:rPr lang="cs-CZ" sz="2000" i="1" dirty="0" smtClean="0"/>
              <a:t>Anna povinně docházela na ÚP ČR každý týden. Nabídek práce byl dostatek; bohužel pro ni často nebyly vhodné. Např. nabídka práce v restauraci vyžadovala zkušenosti, které Anna neměla. Při rozhovoru s námi Anna uvedla, že její konzultant na ÚP ČR jí dal najevo, že je neschopná a otravná. To se několikrát opakovalo (i někteří další beneficienti zmiňují podobnou zkušenost). V důsledku toho se Anna nechala vyřadit z registru; nyní se stará o své postižené dítě a pracuje pár hodin denně bez smlouvy (tj. na černo). </a:t>
            </a:r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7577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Doporučení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cs-CZ" b="1" dirty="0" smtClean="0"/>
              <a:t>Zlepšit veřejnou politiku zaměstnanosti </a:t>
            </a:r>
            <a:r>
              <a:rPr lang="cs-CZ" dirty="0" smtClean="0"/>
              <a:t>implementací více individualistického přístupu, který bude řešit specifické potřeby beneficientů.</a:t>
            </a:r>
          </a:p>
          <a:p>
            <a:pPr algn="just">
              <a:buFontTx/>
              <a:buChar char="-"/>
            </a:pPr>
            <a:r>
              <a:rPr lang="cs-CZ" dirty="0" smtClean="0"/>
              <a:t>Přeorientovat ÚP ČR na podpůrný přístup.</a:t>
            </a:r>
          </a:p>
          <a:p>
            <a:pPr algn="just">
              <a:buFontTx/>
              <a:buChar char="-"/>
            </a:pPr>
            <a:r>
              <a:rPr lang="cs-CZ" dirty="0" smtClean="0"/>
              <a:t>Zjednodušit postupy a dokumentaci pro klienty.</a:t>
            </a:r>
          </a:p>
          <a:p>
            <a:pPr algn="just">
              <a:buFontTx/>
              <a:buChar char="-"/>
            </a:pPr>
            <a:r>
              <a:rPr lang="cs-CZ" dirty="0" smtClean="0"/>
              <a:t>Zlepšit řízení lidských zdrojů na ÚP ČR – zejména zajistit dostatečné pracovní kapacity a poskytnout adekvátní školení a podporu pracovníkům, aby zvládali práci s klienty se složitými potřebami.</a:t>
            </a:r>
          </a:p>
          <a:p>
            <a:pPr algn="just">
              <a:buFontTx/>
              <a:buChar char="-"/>
            </a:pPr>
            <a:r>
              <a:rPr lang="cs-CZ" dirty="0" smtClean="0"/>
              <a:t>Zmírnit podmínky sankce vyřazení z registru. </a:t>
            </a:r>
          </a:p>
        </p:txBody>
      </p:sp>
    </p:spTree>
    <p:extLst>
      <p:ext uri="{BB962C8B-B14F-4D97-AF65-F5344CB8AC3E}">
        <p14:creationId xmlns:p14="http://schemas.microsoft.com/office/powerpoint/2010/main" val="36787298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892</Words>
  <Application>Microsoft Office PowerPoint</Application>
  <PresentationFormat>Širokoúhlá obrazovka</PresentationFormat>
  <Paragraphs>54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SLUŽBY PODPORY ZAMĚSTNANOSTI </vt:lpstr>
      <vt:lpstr>SLUŽBY PODPORY ZAMĚSTNANOSTI</vt:lpstr>
      <vt:lpstr>Výstup ze zprávy CARITAS CARES uvádí:</vt:lpstr>
      <vt:lpstr>Čím lze vysvětlit tento výsledek? </vt:lpstr>
      <vt:lpstr>Jakou mají zkušenost pracovníci charity s ÚP ČR? </vt:lpstr>
      <vt:lpstr>Prezentace aplikace PowerPoint</vt:lpstr>
      <vt:lpstr>Co je hlavním problém? </vt:lpstr>
      <vt:lpstr>Prezentace aplikace PowerPoint</vt:lpstr>
      <vt:lpstr>Doporučení</vt:lpstr>
      <vt:lpstr>Prezentace aplikace PowerPoint</vt:lpstr>
      <vt:lpstr>Děkuji Vám za pozornost!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Rousková</dc:creator>
  <cp:lastModifiedBy>Alena Rousková</cp:lastModifiedBy>
  <cp:revision>41</cp:revision>
  <dcterms:created xsi:type="dcterms:W3CDTF">2020-02-17T05:44:01Z</dcterms:created>
  <dcterms:modified xsi:type="dcterms:W3CDTF">2020-02-23T20:31:17Z</dcterms:modified>
</cp:coreProperties>
</file>